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9" r:id="rId4"/>
    <p:sldId id="262" r:id="rId5"/>
    <p:sldId id="269" r:id="rId6"/>
    <p:sldId id="279" r:id="rId7"/>
    <p:sldId id="280" r:id="rId8"/>
    <p:sldId id="281" r:id="rId9"/>
    <p:sldId id="282" r:id="rId10"/>
    <p:sldId id="263" r:id="rId11"/>
    <p:sldId id="283" r:id="rId12"/>
    <p:sldId id="286" r:id="rId13"/>
    <p:sldId id="290" r:id="rId14"/>
    <p:sldId id="264" r:id="rId15"/>
    <p:sldId id="265" r:id="rId16"/>
    <p:sldId id="288" r:id="rId17"/>
    <p:sldId id="285" r:id="rId18"/>
    <p:sldId id="289" r:id="rId19"/>
    <p:sldId id="284" r:id="rId20"/>
    <p:sldId id="287" r:id="rId21"/>
    <p:sldId id="270" r:id="rId22"/>
    <p:sldId id="271" r:id="rId23"/>
    <p:sldId id="272" r:id="rId24"/>
    <p:sldId id="273" r:id="rId2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000000"/>
          </p15:clr>
        </p15:guide>
        <p15:guide id="2" pos="2880">
          <p15:clr>
            <a:srgbClr val="000000"/>
          </p15:clr>
        </p15:guide>
      </p15:sldGuideLst>
    </p:ext>
    <p:ext uri="{2D200454-40CA-4A62-9FC3-DE9A4176ACB9}">
      <p15:notesGuideLst xmlns:p15="http://schemas.microsoft.com/office/powerpoint/2012/main">
        <p15:guide id="1" orient="horz" pos="2846">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7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8" d="100"/>
          <a:sy n="78" d="100"/>
        </p:scale>
        <p:origin x="1555" y="43"/>
      </p:cViewPr>
      <p:guideLst>
        <p:guide orient="horz" pos="2134"/>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46"/>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SH B S - 221039004 - MSISMPL" userId="af7603f2-db59-402d-801a-b48dd8af05a2" providerId="ADAL" clId="{72F1BDAF-85A0-4641-A51A-48FDDB27B119}"/>
    <pc:docChg chg="custSel modSld">
      <pc:chgData name="SANDESH B S - 221039004 - MSISMPL" userId="af7603f2-db59-402d-801a-b48dd8af05a2" providerId="ADAL" clId="{72F1BDAF-85A0-4641-A51A-48FDDB27B119}" dt="2022-11-11T05:26:07.203" v="6" actId="20577"/>
      <pc:docMkLst>
        <pc:docMk/>
      </pc:docMkLst>
      <pc:sldChg chg="modSp">
        <pc:chgData name="SANDESH B S - 221039004 - MSISMPL" userId="af7603f2-db59-402d-801a-b48dd8af05a2" providerId="ADAL" clId="{72F1BDAF-85A0-4641-A51A-48FDDB27B119}" dt="2022-11-11T05:26:07.203" v="6" actId="20577"/>
        <pc:sldMkLst>
          <pc:docMk/>
          <pc:sldMk cId="0" sldId="263"/>
        </pc:sldMkLst>
        <pc:spChg chg="mod">
          <ac:chgData name="SANDESH B S - 221039004 - MSISMPL" userId="af7603f2-db59-402d-801a-b48dd8af05a2" providerId="ADAL" clId="{72F1BDAF-85A0-4641-A51A-48FDDB27B119}" dt="2022-11-11T05:26:07.203" v="6" actId="20577"/>
          <ac:spMkLst>
            <pc:docMk/>
            <pc:sldMk cId="0" sldId="263"/>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805AF6-C55D-4B29-88D9-0C48D54F3BEF}" type="datetimeFigureOut">
              <a:rPr lang="en-US" smtClean="0"/>
              <a:t>12/22/2022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279E24-26C9-4028-974C-D1109146F40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279E24-26C9-4028-974C-D1109146F40B}"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endParaRPr lang="en-US" sz="12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fld id="{FE279E24-26C9-4028-974C-D1109146F40B}"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5"/>
          </p:nvPr>
        </p:nvSpPr>
        <p:spPr/>
        <p:txBody>
          <a:bodyPr/>
          <a:lstStyle/>
          <a:p>
            <a:fld id="{FE279E24-26C9-4028-974C-D1109146F40B}" type="slidenum">
              <a:rPr lang="en-US" smtClean="0"/>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5"/>
          </p:nvPr>
        </p:nvSpPr>
        <p:spPr/>
        <p:txBody>
          <a:bodyPr/>
          <a:lstStyle/>
          <a:p>
            <a:fld id="{FE279E24-26C9-4028-974C-D1109146F40B}" type="slidenum">
              <a:rPr lang="en-US" smtClean="0"/>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279E24-26C9-4028-974C-D1109146F40B}" type="slidenum">
              <a:rPr lang="en-US" smtClean="0"/>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sldNum" sz="quarter" idx="10"/>
          </p:nvPr>
        </p:nvSpPr>
        <p:spPr/>
        <p:txBody>
          <a:bodyPr/>
          <a:lstStyle>
            <a:lvl1pPr>
              <a:defRPr/>
            </a:lvl1p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Line 8"/>
          <p:cNvSpPr>
            <a:spLocks noChangeShapeType="1"/>
          </p:cNvSpPr>
          <p:nvPr/>
        </p:nvSpPr>
        <p:spPr bwMode="auto">
          <a:xfrm>
            <a:off x="0" y="723900"/>
            <a:ext cx="9169400" cy="0"/>
          </a:xfrm>
          <a:prstGeom prst="line">
            <a:avLst/>
          </a:prstGeom>
          <a:noFill/>
          <a:ln w="57150" cmpd="thinThick">
            <a:solidFill>
              <a:srgbClr val="CC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28" name="Text Box 10"/>
          <p:cNvSpPr txBox="1">
            <a:spLocks noChangeArrowheads="1"/>
          </p:cNvSpPr>
          <p:nvPr/>
        </p:nvSpPr>
        <p:spPr bwMode="auto">
          <a:xfrm>
            <a:off x="0" y="6583363"/>
            <a:ext cx="9144000" cy="274637"/>
          </a:xfrm>
          <a:prstGeom prst="rect">
            <a:avLst/>
          </a:prstGeom>
          <a:solidFill>
            <a:srgbClr val="CC6600">
              <a:alpha val="8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defRPr/>
            </a:pPr>
            <a:endParaRPr lang="en-US" sz="1200" b="1" i="1"/>
          </a:p>
        </p:txBody>
      </p:sp>
      <p:sp>
        <p:nvSpPr>
          <p:cNvPr id="1029" name="Text Box 11"/>
          <p:cNvSpPr txBox="1">
            <a:spLocks noChangeArrowheads="1"/>
          </p:cNvSpPr>
          <p:nvPr/>
        </p:nvSpPr>
        <p:spPr bwMode="auto">
          <a:xfrm>
            <a:off x="0" y="6572250"/>
            <a:ext cx="914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defRPr/>
            </a:pPr>
            <a:r>
              <a:rPr lang="en-US" sz="1200" dirty="0"/>
              <a:t>Manipal School</a:t>
            </a:r>
            <a:r>
              <a:rPr lang="en-US" sz="1200" baseline="0" dirty="0"/>
              <a:t> of</a:t>
            </a:r>
            <a:r>
              <a:rPr lang="en-US" sz="1200" dirty="0"/>
              <a:t> Information Sciences, MAHE, Manipal</a:t>
            </a:r>
          </a:p>
        </p:txBody>
      </p:sp>
      <p:sp>
        <p:nvSpPr>
          <p:cNvPr id="1036" name="Rectangle 12"/>
          <p:cNvSpPr>
            <a:spLocks noGrp="1" noChangeArrowheads="1"/>
          </p:cNvSpPr>
          <p:nvPr>
            <p:ph type="sldNum" sz="quarter" idx="4"/>
          </p:nvPr>
        </p:nvSpPr>
        <p:spPr bwMode="auto">
          <a:xfrm>
            <a:off x="6629400" y="65532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6F15528-21DE-4FAA-801E-634DDDAF4B2B}" type="slidenum">
              <a:rPr lang="en-US" smtClean="0"/>
              <a:t>‹#›</a:t>
            </a:fld>
            <a:endParaRPr lang="en-US"/>
          </a:p>
        </p:txBody>
      </p:sp>
      <p:pic>
        <p:nvPicPr>
          <p:cNvPr id="3" name="Picture 2" descr="A picture containing drawing, food, table&#10;&#10;Description automatically generated"/>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54" y="15789"/>
            <a:ext cx="595661" cy="66198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00" y="2234238"/>
            <a:ext cx="8305800" cy="1066800"/>
          </a:xfrm>
        </p:spPr>
        <p:txBody>
          <a:bodyPr/>
          <a:lstStyle/>
          <a:p>
            <a:r>
              <a:rPr lang="en-US" sz="2800" b="1" dirty="0">
                <a:latin typeface="Times New Roman" panose="02020603050405020304" pitchFamily="18" charset="0"/>
                <a:cs typeface="Times New Roman" panose="02020603050405020304" pitchFamily="18" charset="0"/>
              </a:rPr>
              <a:t>DROWSY DRIVER DETECTION USING MACHINE LEARNING</a:t>
            </a: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6F15528-21DE-4FAA-801E-634DDDAF4B2B}" type="slidenum">
              <a:rPr lang="en-US" smtClean="0"/>
              <a:t>1</a:t>
            </a:fld>
            <a:endParaRPr lang="en-US"/>
          </a:p>
        </p:txBody>
      </p:sp>
      <p:sp>
        <p:nvSpPr>
          <p:cNvPr id="5" name="Rectangle 4"/>
          <p:cNvSpPr/>
          <p:nvPr/>
        </p:nvSpPr>
        <p:spPr>
          <a:xfrm>
            <a:off x="6281807" y="224135"/>
            <a:ext cx="2862194" cy="523220"/>
          </a:xfrm>
          <a:prstGeom prst="rect">
            <a:avLst/>
          </a:prstGeom>
        </p:spPr>
        <p:txBody>
          <a:bodyPr wrap="none">
            <a:spAutoFit/>
          </a:bodyPr>
          <a:lstStyle/>
          <a:p>
            <a:pPr algn="r">
              <a:spcBef>
                <a:spcPct val="50000"/>
              </a:spcBef>
            </a:pPr>
            <a:r>
              <a:rPr lang="en-US" sz="2800" b="1" dirty="0">
                <a:solidFill>
                  <a:srgbClr val="CC6600"/>
                </a:solidFill>
                <a:latin typeface="Calibri" panose="020F0502020204030204" pitchFamily="34" charset="0"/>
                <a:cs typeface="Calibri" panose="020F0502020204030204" pitchFamily="34" charset="0"/>
              </a:rPr>
              <a:t>Technical Seminar</a:t>
            </a:r>
          </a:p>
        </p:txBody>
      </p:sp>
      <p:sp>
        <p:nvSpPr>
          <p:cNvPr id="6" name="Rectangle 5"/>
          <p:cNvSpPr/>
          <p:nvPr/>
        </p:nvSpPr>
        <p:spPr>
          <a:xfrm>
            <a:off x="476250" y="5176161"/>
            <a:ext cx="8382000" cy="723275"/>
          </a:xfrm>
          <a:prstGeom prst="rect">
            <a:avLst/>
          </a:prstGeom>
        </p:spPr>
        <p:txBody>
          <a:bodyPr wrap="square">
            <a:spAutoFit/>
          </a:bodyPr>
          <a:lstStyle/>
          <a:p>
            <a:pPr algn="ctr">
              <a:spcBef>
                <a:spcPct val="50000"/>
              </a:spcBef>
            </a:pPr>
            <a:r>
              <a:rPr lang="en-US" sz="2000" b="1" i="1" dirty="0">
                <a:latin typeface="Calibri" panose="020F0502020204030204" pitchFamily="34" charset="0"/>
                <a:cs typeface="Calibri" panose="020F0502020204030204" pitchFamily="34" charset="0"/>
              </a:rPr>
              <a:t>Under the guidance of</a:t>
            </a:r>
          </a:p>
          <a:p>
            <a:pPr>
              <a:spcBef>
                <a:spcPct val="50000"/>
              </a:spcBef>
            </a:pPr>
            <a:endParaRPr lang="en-US" sz="1400" i="1" dirty="0"/>
          </a:p>
        </p:txBody>
      </p:sp>
      <p:sp>
        <p:nvSpPr>
          <p:cNvPr id="8" name="TextBox 7">
            <a:extLst>
              <a:ext uri="{FF2B5EF4-FFF2-40B4-BE49-F238E27FC236}">
                <a16:creationId xmlns:a16="http://schemas.microsoft.com/office/drawing/2014/main" id="{9992B46A-D125-DB58-40EC-3896C4CF23E2}"/>
              </a:ext>
            </a:extLst>
          </p:cNvPr>
          <p:cNvSpPr txBox="1"/>
          <p:nvPr/>
        </p:nvSpPr>
        <p:spPr>
          <a:xfrm>
            <a:off x="285750" y="5537798"/>
            <a:ext cx="8724899"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Dr. Mohan Kumar J </a:t>
            </a:r>
          </a:p>
          <a:p>
            <a:pPr algn="ctr"/>
            <a:r>
              <a:rPr lang="en-US" dirty="0">
                <a:latin typeface="Times New Roman" panose="02020603050405020304" pitchFamily="18" charset="0"/>
                <a:cs typeface="Times New Roman" panose="02020603050405020304" pitchFamily="18" charset="0"/>
              </a:rPr>
              <a:t>Associate Professor</a:t>
            </a:r>
          </a:p>
          <a:p>
            <a:pPr algn="ctr"/>
            <a:r>
              <a:rPr lang="en-US" dirty="0">
                <a:latin typeface="Times New Roman" panose="02020603050405020304" pitchFamily="18" charset="0"/>
                <a:cs typeface="Times New Roman" panose="02020603050405020304" pitchFamily="18" charset="0"/>
              </a:rPr>
              <a:t>Manipal School of Information Science</a:t>
            </a:r>
            <a:endParaRPr lang="en-IN" dirty="0">
              <a:latin typeface="Times New Roman" panose="02020603050405020304" pitchFamily="18" charset="0"/>
              <a:cs typeface="Times New Roman" panose="02020603050405020304" pitchFamily="18" charset="0"/>
            </a:endParaRPr>
          </a:p>
        </p:txBody>
      </p:sp>
      <p:graphicFrame>
        <p:nvGraphicFramePr>
          <p:cNvPr id="9" name="Table 9">
            <a:extLst>
              <a:ext uri="{FF2B5EF4-FFF2-40B4-BE49-F238E27FC236}">
                <a16:creationId xmlns:a16="http://schemas.microsoft.com/office/drawing/2014/main" id="{B6C7CFDF-FE4B-2944-AB13-39FAB2B9BA0B}"/>
              </a:ext>
            </a:extLst>
          </p:cNvPr>
          <p:cNvGraphicFramePr>
            <a:graphicFrameLocks noGrp="1"/>
          </p:cNvGraphicFramePr>
          <p:nvPr>
            <p:extLst>
              <p:ext uri="{D42A27DB-BD31-4B8C-83A1-F6EECF244321}">
                <p14:modId xmlns:p14="http://schemas.microsoft.com/office/powerpoint/2010/main" val="1551196988"/>
              </p:ext>
            </p:extLst>
          </p:nvPr>
        </p:nvGraphicFramePr>
        <p:xfrm>
          <a:off x="2245115" y="4066620"/>
          <a:ext cx="4882370" cy="741680"/>
        </p:xfrm>
        <a:graphic>
          <a:graphicData uri="http://schemas.openxmlformats.org/drawingml/2006/table">
            <a:tbl>
              <a:tblPr firstRow="1" bandRow="1"/>
              <a:tblGrid>
                <a:gridCol w="2638133">
                  <a:extLst>
                    <a:ext uri="{9D8B030D-6E8A-4147-A177-3AD203B41FA5}">
                      <a16:colId xmlns:a16="http://schemas.microsoft.com/office/drawing/2014/main" val="2738662060"/>
                    </a:ext>
                  </a:extLst>
                </a:gridCol>
                <a:gridCol w="2244237">
                  <a:extLst>
                    <a:ext uri="{9D8B030D-6E8A-4147-A177-3AD203B41FA5}">
                      <a16:colId xmlns:a16="http://schemas.microsoft.com/office/drawing/2014/main" val="678978540"/>
                    </a:ext>
                  </a:extLst>
                </a:gridCol>
              </a:tblGrid>
              <a:tr h="370840">
                <a:tc>
                  <a:txBody>
                    <a:bodyPr/>
                    <a:lstStyle/>
                    <a:p>
                      <a:pPr algn="ctr"/>
                      <a:r>
                        <a:rPr lang="en-US" b="1" dirty="0" err="1"/>
                        <a:t>Vishak</a:t>
                      </a:r>
                      <a:r>
                        <a:rPr lang="en-US" b="1" dirty="0"/>
                        <a:t> V Kotemane</a:t>
                      </a:r>
                      <a:endParaRPr lang="en-IN"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b="1" dirty="0"/>
                        <a:t>221039002</a:t>
                      </a:r>
                      <a:endParaRPr lang="en-IN"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6238"/>
                  </a:ext>
                </a:extLst>
              </a:tr>
              <a:tr h="370840">
                <a:tc>
                  <a:txBody>
                    <a:bodyPr/>
                    <a:lstStyle/>
                    <a:p>
                      <a:pPr algn="ctr"/>
                      <a:r>
                        <a:rPr lang="en-US" b="1" dirty="0"/>
                        <a:t>Sandesh B S </a:t>
                      </a:r>
                      <a:endParaRPr lang="en-IN"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b="1" dirty="0"/>
                        <a:t>221039004</a:t>
                      </a:r>
                      <a:endParaRPr lang="en-IN" b="1"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1558640"/>
                  </a:ext>
                </a:extLst>
              </a:tr>
            </a:tbl>
          </a:graphicData>
        </a:graphic>
      </p:graphicFrame>
      <p:pic>
        <p:nvPicPr>
          <p:cNvPr id="3" name="Picture 2" descr="Text&#10;&#10;Description automatically generated">
            <a:extLst>
              <a:ext uri="{FF2B5EF4-FFF2-40B4-BE49-F238E27FC236}">
                <a16:creationId xmlns:a16="http://schemas.microsoft.com/office/drawing/2014/main" id="{D36CFF24-47DC-B0CE-F307-4E0E18F27E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842" y="856569"/>
            <a:ext cx="7932714" cy="1322223"/>
          </a:xfrm>
          <a:prstGeom prst="rect">
            <a:avLst/>
          </a:prstGeom>
          <a:noFill/>
        </p:spPr>
      </p:pic>
      <p:sp>
        <p:nvSpPr>
          <p:cNvPr id="7" name="TextBox 6">
            <a:extLst>
              <a:ext uri="{FF2B5EF4-FFF2-40B4-BE49-F238E27FC236}">
                <a16:creationId xmlns:a16="http://schemas.microsoft.com/office/drawing/2014/main" id="{D32636B9-9482-A326-1C6A-AFD420B0BC59}"/>
              </a:ext>
            </a:extLst>
          </p:cNvPr>
          <p:cNvSpPr txBox="1"/>
          <p:nvPr/>
        </p:nvSpPr>
        <p:spPr>
          <a:xfrm>
            <a:off x="4637753" y="3596479"/>
            <a:ext cx="42832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r"/>
            <a:r>
              <a:rPr lang="en-US" sz="2800" b="1" dirty="0">
                <a:solidFill>
                  <a:srgbClr val="CC6600"/>
                </a:solidFill>
                <a:latin typeface="Times New Roman" panose="02020603050405020304" charset="0"/>
                <a:cs typeface="Times New Roman" panose="02020603050405020304" charset="0"/>
              </a:rPr>
              <a:t>4. Literature Review</a:t>
            </a:r>
            <a:endParaRPr lang="en-US" sz="4800" dirty="0">
              <a:latin typeface="Times New Roman" panose="02020603050405020304" charset="0"/>
              <a:cs typeface="Times New Roman" panose="02020603050405020304" charset="0"/>
            </a:endParaRPr>
          </a:p>
        </p:txBody>
      </p:sp>
      <p:sp>
        <p:nvSpPr>
          <p:cNvPr id="2" name="Content Placeholder 1">
            <a:extLst>
              <a:ext uri="{FF2B5EF4-FFF2-40B4-BE49-F238E27FC236}">
                <a16:creationId xmlns:a16="http://schemas.microsoft.com/office/drawing/2014/main" id="{34803738-80F6-3E1D-F3E7-0218363E849C}"/>
              </a:ext>
            </a:extLst>
          </p:cNvPr>
          <p:cNvSpPr>
            <a:spLocks noGrp="1"/>
          </p:cNvSpPr>
          <p:nvPr>
            <p:ph idx="1"/>
          </p:nvPr>
        </p:nvSpPr>
        <p:spPr>
          <a:xfrm>
            <a:off x="457200" y="894735"/>
            <a:ext cx="8229600" cy="5231429"/>
          </a:xfrm>
        </p:spPr>
        <p:txBody>
          <a:bodyPr/>
          <a:lstStyle/>
          <a:p>
            <a:pPr marL="0" indent="0">
              <a:buNone/>
            </a:pPr>
            <a:r>
              <a:rPr lang="en-US" sz="1800" dirty="0">
                <a:latin typeface="Times New Roman" panose="02020603050405020304" pitchFamily="18" charset="0"/>
                <a:ea typeface="Calibri" panose="020F0502020204030204" pitchFamily="34" charset="0"/>
              </a:rPr>
              <a:t>Paper [1]:</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In this experiment large number of videos were taken and their accuracy in determining eye blinks and drowsiness was tested.</a:t>
            </a:r>
          </a:p>
          <a:p>
            <a:r>
              <a:rPr lang="en-US" sz="1800" dirty="0">
                <a:effectLst/>
                <a:latin typeface="Times New Roman" panose="02020603050405020304" pitchFamily="18" charset="0"/>
                <a:ea typeface="Calibri" panose="020F0502020204030204" pitchFamily="34" charset="0"/>
              </a:rPr>
              <a:t>When the webcam backlight was turned ON and the face is kept at an optimum distance, then the system is able to detect blinks as well as drowsiness with more than 95% accuracy</a:t>
            </a:r>
            <a:endParaRPr lang="en-US" sz="1800" dirty="0">
              <a:latin typeface="Times New Roman" panose="02020603050405020304" pitchFamily="18" charset="0"/>
              <a:ea typeface="Calibri" panose="020F0502020204030204" pitchFamily="34" charset="0"/>
            </a:endParaRPr>
          </a:p>
          <a:p>
            <a:pPr marL="0" indent="0">
              <a:buNone/>
            </a:pPr>
            <a:r>
              <a:rPr lang="en-US" sz="1800" dirty="0">
                <a:latin typeface="Times New Roman" panose="02020603050405020304" pitchFamily="18" charset="0"/>
                <a:ea typeface="Calibri" panose="020F0502020204030204" pitchFamily="34" charset="0"/>
              </a:rPr>
              <a:t>Paper [2]:</a:t>
            </a:r>
          </a:p>
          <a:p>
            <a:r>
              <a:rPr lang="en-US" sz="1800" dirty="0">
                <a:effectLst/>
                <a:latin typeface="Times New Roman" panose="02020603050405020304" pitchFamily="18" charset="0"/>
                <a:ea typeface="Calibri" panose="020F0502020204030204" pitchFamily="34" charset="0"/>
              </a:rPr>
              <a:t>the program can detect the face region, eye region, and open eye region. </a:t>
            </a:r>
          </a:p>
          <a:p>
            <a:r>
              <a:rPr lang="en-US" sz="1800" dirty="0">
                <a:latin typeface="Times New Roman" panose="02020603050405020304" pitchFamily="18" charset="0"/>
                <a:ea typeface="Calibri" panose="020F0502020204030204" pitchFamily="34" charset="0"/>
              </a:rPr>
              <a:t>When</a:t>
            </a:r>
            <a:r>
              <a:rPr lang="en-US" sz="1800" dirty="0">
                <a:effectLst/>
                <a:latin typeface="Times New Roman" panose="02020603050405020304" pitchFamily="18" charset="0"/>
                <a:ea typeface="Calibri" panose="020F0502020204030204" pitchFamily="34" charset="0"/>
              </a:rPr>
              <a:t> the eyes are closed, the open eye region is not detected, which returns zero.</a:t>
            </a:r>
          </a:p>
          <a:p>
            <a:r>
              <a:rPr lang="en-US" sz="1800" dirty="0">
                <a:latin typeface="Times New Roman" panose="02020603050405020304" pitchFamily="18" charset="0"/>
                <a:ea typeface="Calibri" panose="020F0502020204030204" pitchFamily="34" charset="0"/>
              </a:rPr>
              <a:t>Alcohol sensor was also used.</a:t>
            </a:r>
          </a:p>
          <a:p>
            <a:pPr marL="0" indent="0">
              <a:buNone/>
            </a:pPr>
            <a:r>
              <a:rPr lang="en-US" sz="1800" dirty="0">
                <a:latin typeface="Times New Roman" panose="02020603050405020304" pitchFamily="18" charset="0"/>
                <a:ea typeface="Calibri" panose="020F0502020204030204" pitchFamily="34" charset="0"/>
              </a:rPr>
              <a:t>Paper [3]:</a:t>
            </a:r>
          </a:p>
          <a:p>
            <a:r>
              <a:rPr lang="en-US" sz="1800" dirty="0" err="1">
                <a:effectLst/>
                <a:latin typeface="Times New Roman" panose="02020603050405020304" pitchFamily="18" charset="0"/>
                <a:ea typeface="Calibri" panose="020F0502020204030204" pitchFamily="34" charset="0"/>
              </a:rPr>
              <a:t>Haar</a:t>
            </a:r>
            <a:r>
              <a:rPr lang="en-US" sz="1800" dirty="0">
                <a:effectLst/>
                <a:latin typeface="Times New Roman" panose="02020603050405020304" pitchFamily="18" charset="0"/>
                <a:ea typeface="Calibri" panose="020F0502020204030204" pitchFamily="34" charset="0"/>
              </a:rPr>
              <a:t> Cascade is used with </a:t>
            </a:r>
            <a:r>
              <a:rPr lang="en-US" sz="1800" dirty="0" err="1">
                <a:effectLst/>
                <a:latin typeface="Times New Roman" panose="02020603050405020304" pitchFamily="18" charset="0"/>
                <a:ea typeface="Calibri" panose="020F0502020204030204" pitchFamily="34" charset="0"/>
              </a:rPr>
              <a:t>Adaboost</a:t>
            </a:r>
            <a:r>
              <a:rPr lang="en-US" sz="1800" dirty="0">
                <a:effectLst/>
                <a:latin typeface="Times New Roman" panose="02020603050405020304" pitchFamily="18" charset="0"/>
                <a:ea typeface="Calibri" panose="020F0502020204030204" pitchFamily="34" charset="0"/>
              </a:rPr>
              <a:t> training, a machine learning adaptive algorithm to improve the accuracy and performance of the system. </a:t>
            </a:r>
          </a:p>
          <a:p>
            <a:r>
              <a:rPr lang="en-US" sz="1800" dirty="0">
                <a:effectLst/>
                <a:latin typeface="Times New Roman" panose="02020603050405020304" pitchFamily="18" charset="0"/>
                <a:ea typeface="Calibri" panose="020F0502020204030204" pitchFamily="34" charset="0"/>
              </a:rPr>
              <a:t>This experiment has been done with </a:t>
            </a:r>
            <a:r>
              <a:rPr lang="en-US" sz="1800" dirty="0" err="1">
                <a:effectLst/>
                <a:latin typeface="Times New Roman" panose="02020603050405020304" pitchFamily="18" charset="0"/>
                <a:ea typeface="Calibri" panose="020F0502020204030204" pitchFamily="34" charset="0"/>
              </a:rPr>
              <a:t>Raspberrypi</a:t>
            </a:r>
            <a:r>
              <a:rPr lang="en-US" sz="1800" dirty="0">
                <a:effectLst/>
                <a:latin typeface="Times New Roman" panose="02020603050405020304" pitchFamily="18" charset="0"/>
                <a:ea typeface="Calibri" panose="020F0502020204030204" pitchFamily="34" charset="0"/>
              </a:rPr>
              <a:t>, Harr classifier cascades, and Circle Hough Transform in OpenCV.</a:t>
            </a:r>
            <a:endParaRPr lang="en-US" sz="1800" dirty="0">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r>
              <a:rPr lang="en-US" b="1" dirty="0">
                <a:latin typeface="Times New Roman" panose="02020603050405020304" charset="0"/>
                <a:cs typeface="Times New Roman" panose="02020603050405020304" charset="0"/>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B69FAE-C0E4-B7AE-AF20-B44EB95A73D7}"/>
              </a:ext>
            </a:extLst>
          </p:cNvPr>
          <p:cNvSpPr>
            <a:spLocks noGrp="1"/>
          </p:cNvSpPr>
          <p:nvPr>
            <p:ph type="sldNum" sz="quarter" idx="10"/>
          </p:nvPr>
        </p:nvSpPr>
        <p:spPr/>
        <p:txBody>
          <a:bodyPr/>
          <a:lstStyle/>
          <a:p>
            <a:fld id="{B6F15528-21DE-4FAA-801E-634DDDAF4B2B}" type="slidenum">
              <a:rPr lang="en-US" smtClean="0"/>
              <a:t>11</a:t>
            </a:fld>
            <a:endParaRPr lang="en-US"/>
          </a:p>
        </p:txBody>
      </p:sp>
      <p:sp>
        <p:nvSpPr>
          <p:cNvPr id="18" name="TextBox 17">
            <a:extLst>
              <a:ext uri="{FF2B5EF4-FFF2-40B4-BE49-F238E27FC236}">
                <a16:creationId xmlns:a16="http://schemas.microsoft.com/office/drawing/2014/main" id="{84A75ED4-2991-5AE9-3B1D-B64DF8710DA2}"/>
              </a:ext>
            </a:extLst>
          </p:cNvPr>
          <p:cNvSpPr txBox="1"/>
          <p:nvPr/>
        </p:nvSpPr>
        <p:spPr>
          <a:xfrm>
            <a:off x="786582" y="5828770"/>
            <a:ext cx="3991896" cy="553998"/>
          </a:xfrm>
          <a:prstGeom prst="rect">
            <a:avLst/>
          </a:prstGeom>
          <a:noFill/>
        </p:spPr>
        <p:txBody>
          <a:bodyPr wrap="square" rtlCol="0">
            <a:spAutoFit/>
          </a:bodyPr>
          <a:lstStyle/>
          <a:p>
            <a:r>
              <a:rPr lang="en-IN" sz="1500" b="1" dirty="0">
                <a:latin typeface="Times New Roman" panose="02020603050405020304" pitchFamily="18" charset="0"/>
                <a:cs typeface="Times New Roman" panose="02020603050405020304" pitchFamily="18" charset="0"/>
              </a:rPr>
              <a:t>Figure 5: </a:t>
            </a:r>
            <a:r>
              <a:rPr lang="en-IN" sz="1500" dirty="0">
                <a:latin typeface="Times New Roman" panose="02020603050405020304" pitchFamily="18" charset="0"/>
                <a:cs typeface="Times New Roman" panose="02020603050405020304" pitchFamily="18" charset="0"/>
              </a:rPr>
              <a:t>Block diagram for Raspberry pi state detection</a:t>
            </a:r>
          </a:p>
        </p:txBody>
      </p:sp>
      <p:sp>
        <p:nvSpPr>
          <p:cNvPr id="19" name="TextBox 18">
            <a:extLst>
              <a:ext uri="{FF2B5EF4-FFF2-40B4-BE49-F238E27FC236}">
                <a16:creationId xmlns:a16="http://schemas.microsoft.com/office/drawing/2014/main" id="{4C82E6E3-33AF-7252-F690-5E43EC38C1D9}"/>
              </a:ext>
            </a:extLst>
          </p:cNvPr>
          <p:cNvSpPr txBox="1"/>
          <p:nvPr/>
        </p:nvSpPr>
        <p:spPr>
          <a:xfrm>
            <a:off x="696553" y="1218575"/>
            <a:ext cx="36576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1)Raspberry pi block diagram:</a:t>
            </a:r>
          </a:p>
        </p:txBody>
      </p:sp>
      <p:sp>
        <p:nvSpPr>
          <p:cNvPr id="20" name="Rectangle 19">
            <a:extLst>
              <a:ext uri="{FF2B5EF4-FFF2-40B4-BE49-F238E27FC236}">
                <a16:creationId xmlns:a16="http://schemas.microsoft.com/office/drawing/2014/main" id="{2E7F036E-7B55-4A28-B9C9-9569DA6252B3}"/>
              </a:ext>
            </a:extLst>
          </p:cNvPr>
          <p:cNvSpPr/>
          <p:nvPr/>
        </p:nvSpPr>
        <p:spPr>
          <a:xfrm>
            <a:off x="2762865" y="1787371"/>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Webcam on(pi camera)</a:t>
            </a:r>
          </a:p>
        </p:txBody>
      </p:sp>
      <p:sp>
        <p:nvSpPr>
          <p:cNvPr id="21" name="Rectangle 20">
            <a:extLst>
              <a:ext uri="{FF2B5EF4-FFF2-40B4-BE49-F238E27FC236}">
                <a16:creationId xmlns:a16="http://schemas.microsoft.com/office/drawing/2014/main" id="{3544A784-41EB-F2A0-DEC8-1E39AE6D2B2D}"/>
              </a:ext>
            </a:extLst>
          </p:cNvPr>
          <p:cNvSpPr/>
          <p:nvPr/>
        </p:nvSpPr>
        <p:spPr>
          <a:xfrm>
            <a:off x="2762865" y="2607220"/>
            <a:ext cx="1504335" cy="4596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err="1">
                <a:latin typeface="Times New Roman" panose="02020603050405020304" pitchFamily="18" charset="0"/>
                <a:cs typeface="Times New Roman" panose="02020603050405020304" pitchFamily="18" charset="0"/>
              </a:rPr>
              <a:t>Harcascade</a:t>
            </a:r>
            <a:r>
              <a:rPr lang="en-IN" sz="1400" dirty="0">
                <a:latin typeface="Times New Roman" panose="02020603050405020304" pitchFamily="18" charset="0"/>
                <a:cs typeface="Times New Roman" panose="02020603050405020304" pitchFamily="18" charset="0"/>
              </a:rPr>
              <a:t> feature detection</a:t>
            </a:r>
          </a:p>
        </p:txBody>
      </p:sp>
      <p:sp>
        <p:nvSpPr>
          <p:cNvPr id="22" name="Rectangle 21">
            <a:extLst>
              <a:ext uri="{FF2B5EF4-FFF2-40B4-BE49-F238E27FC236}">
                <a16:creationId xmlns:a16="http://schemas.microsoft.com/office/drawing/2014/main" id="{021DE673-4E97-30AD-B833-EF875F1DB203}"/>
              </a:ext>
            </a:extLst>
          </p:cNvPr>
          <p:cNvSpPr/>
          <p:nvPr/>
        </p:nvSpPr>
        <p:spPr>
          <a:xfrm>
            <a:off x="2753032" y="5034730"/>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continue</a:t>
            </a:r>
          </a:p>
        </p:txBody>
      </p:sp>
      <p:sp>
        <p:nvSpPr>
          <p:cNvPr id="23" name="Diamond 22">
            <a:extLst>
              <a:ext uri="{FF2B5EF4-FFF2-40B4-BE49-F238E27FC236}">
                <a16:creationId xmlns:a16="http://schemas.microsoft.com/office/drawing/2014/main" id="{9DBBC5C3-695A-9F0D-373D-4EDCD5016E60}"/>
              </a:ext>
            </a:extLst>
          </p:cNvPr>
          <p:cNvSpPr/>
          <p:nvPr/>
        </p:nvSpPr>
        <p:spPr>
          <a:xfrm>
            <a:off x="2762865" y="3334365"/>
            <a:ext cx="1484671" cy="142444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State of eyes(3 frames)</a:t>
            </a:r>
          </a:p>
        </p:txBody>
      </p:sp>
      <p:sp>
        <p:nvSpPr>
          <p:cNvPr id="24" name="Rectangle 23">
            <a:extLst>
              <a:ext uri="{FF2B5EF4-FFF2-40B4-BE49-F238E27FC236}">
                <a16:creationId xmlns:a16="http://schemas.microsoft.com/office/drawing/2014/main" id="{FEC45F78-4F64-6588-25FC-F909D31EEEC9}"/>
              </a:ext>
            </a:extLst>
          </p:cNvPr>
          <p:cNvSpPr/>
          <p:nvPr/>
        </p:nvSpPr>
        <p:spPr>
          <a:xfrm>
            <a:off x="5412650" y="4899659"/>
            <a:ext cx="1504335" cy="486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Timestamp database entry</a:t>
            </a:r>
          </a:p>
        </p:txBody>
      </p:sp>
      <p:sp>
        <p:nvSpPr>
          <p:cNvPr id="25" name="Rectangle 24">
            <a:extLst>
              <a:ext uri="{FF2B5EF4-FFF2-40B4-BE49-F238E27FC236}">
                <a16:creationId xmlns:a16="http://schemas.microsoft.com/office/drawing/2014/main" id="{0F29ED88-82BD-35ED-2BFD-36C3DBBFAFF8}"/>
              </a:ext>
            </a:extLst>
          </p:cNvPr>
          <p:cNvSpPr/>
          <p:nvPr/>
        </p:nvSpPr>
        <p:spPr>
          <a:xfrm>
            <a:off x="5412649" y="5730875"/>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Sound buzzer</a:t>
            </a:r>
          </a:p>
        </p:txBody>
      </p:sp>
      <p:sp>
        <p:nvSpPr>
          <p:cNvPr id="26" name="Rectangle 25">
            <a:extLst>
              <a:ext uri="{FF2B5EF4-FFF2-40B4-BE49-F238E27FC236}">
                <a16:creationId xmlns:a16="http://schemas.microsoft.com/office/drawing/2014/main" id="{939E2480-1A07-A21F-6274-88AE7C37E1B0}"/>
              </a:ext>
            </a:extLst>
          </p:cNvPr>
          <p:cNvSpPr/>
          <p:nvPr/>
        </p:nvSpPr>
        <p:spPr>
          <a:xfrm>
            <a:off x="5412650" y="3878577"/>
            <a:ext cx="1504335" cy="716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Save Screenshot of “closed eye” state </a:t>
            </a:r>
          </a:p>
        </p:txBody>
      </p:sp>
      <p:cxnSp>
        <p:nvCxnSpPr>
          <p:cNvPr id="27" name="Straight Arrow Connector 26">
            <a:extLst>
              <a:ext uri="{FF2B5EF4-FFF2-40B4-BE49-F238E27FC236}">
                <a16:creationId xmlns:a16="http://schemas.microsoft.com/office/drawing/2014/main" id="{21089350-B775-9554-EE33-F428BAA4C665}"/>
              </a:ext>
            </a:extLst>
          </p:cNvPr>
          <p:cNvCxnSpPr>
            <a:stCxn id="20" idx="2"/>
            <a:endCxn id="21" idx="0"/>
          </p:cNvCxnSpPr>
          <p:nvPr/>
        </p:nvCxnSpPr>
        <p:spPr>
          <a:xfrm>
            <a:off x="3515033" y="2165913"/>
            <a:ext cx="0" cy="441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7A4E3D1-A75E-DBB7-F4B7-EE18C9A40529}"/>
              </a:ext>
            </a:extLst>
          </p:cNvPr>
          <p:cNvCxnSpPr>
            <a:cxnSpLocks/>
            <a:stCxn id="21" idx="2"/>
            <a:endCxn id="23" idx="0"/>
          </p:cNvCxnSpPr>
          <p:nvPr/>
        </p:nvCxnSpPr>
        <p:spPr>
          <a:xfrm flipH="1">
            <a:off x="3505201" y="3066878"/>
            <a:ext cx="9832" cy="267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96F083F8-EB8A-600D-A969-E389DF43C479}"/>
              </a:ext>
            </a:extLst>
          </p:cNvPr>
          <p:cNvCxnSpPr>
            <a:cxnSpLocks/>
            <a:stCxn id="23" idx="2"/>
            <a:endCxn id="22" idx="0"/>
          </p:cNvCxnSpPr>
          <p:nvPr/>
        </p:nvCxnSpPr>
        <p:spPr>
          <a:xfrm flipH="1">
            <a:off x="3505200" y="4758813"/>
            <a:ext cx="1" cy="275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E51923BD-52B6-26D5-9630-41B9A67E7D00}"/>
              </a:ext>
            </a:extLst>
          </p:cNvPr>
          <p:cNvCxnSpPr>
            <a:cxnSpLocks/>
            <a:stCxn id="23" idx="3"/>
            <a:endCxn id="25" idx="1"/>
          </p:cNvCxnSpPr>
          <p:nvPr/>
        </p:nvCxnSpPr>
        <p:spPr>
          <a:xfrm>
            <a:off x="4247536" y="4046589"/>
            <a:ext cx="1165113" cy="187355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3891220-750E-F08D-5948-EED42077B550}"/>
              </a:ext>
            </a:extLst>
          </p:cNvPr>
          <p:cNvCxnSpPr>
            <a:stCxn id="25" idx="0"/>
            <a:endCxn id="24" idx="2"/>
          </p:cNvCxnSpPr>
          <p:nvPr/>
        </p:nvCxnSpPr>
        <p:spPr>
          <a:xfrm flipV="1">
            <a:off x="6164817" y="5386045"/>
            <a:ext cx="1" cy="344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7C48B2A-6B0A-F156-B10F-CBB2209907BA}"/>
              </a:ext>
            </a:extLst>
          </p:cNvPr>
          <p:cNvCxnSpPr>
            <a:stCxn id="24" idx="0"/>
            <a:endCxn id="26" idx="2"/>
          </p:cNvCxnSpPr>
          <p:nvPr/>
        </p:nvCxnSpPr>
        <p:spPr>
          <a:xfrm flipV="1">
            <a:off x="6164818" y="4595522"/>
            <a:ext cx="0" cy="304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143FC53-0BD8-173F-D82C-000665CEBEEB}"/>
              </a:ext>
            </a:extLst>
          </p:cNvPr>
          <p:cNvSpPr txBox="1"/>
          <p:nvPr/>
        </p:nvSpPr>
        <p:spPr>
          <a:xfrm>
            <a:off x="3637937" y="4595522"/>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Eyes==1</a:t>
            </a:r>
          </a:p>
        </p:txBody>
      </p:sp>
      <p:sp>
        <p:nvSpPr>
          <p:cNvPr id="36" name="TextBox 35">
            <a:extLst>
              <a:ext uri="{FF2B5EF4-FFF2-40B4-BE49-F238E27FC236}">
                <a16:creationId xmlns:a16="http://schemas.microsoft.com/office/drawing/2014/main" id="{FCEA8425-4013-C6BC-453D-5BA7E0D1E9F1}"/>
              </a:ext>
            </a:extLst>
          </p:cNvPr>
          <p:cNvSpPr txBox="1"/>
          <p:nvPr/>
        </p:nvSpPr>
        <p:spPr>
          <a:xfrm>
            <a:off x="4218040" y="3655375"/>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Eyes==0</a:t>
            </a:r>
          </a:p>
        </p:txBody>
      </p:sp>
      <p:sp>
        <p:nvSpPr>
          <p:cNvPr id="43" name="Rectangle 42">
            <a:extLst>
              <a:ext uri="{FF2B5EF4-FFF2-40B4-BE49-F238E27FC236}">
                <a16:creationId xmlns:a16="http://schemas.microsoft.com/office/drawing/2014/main" id="{88B7BDD7-1484-37CB-490E-5FE16DECF49C}"/>
              </a:ext>
            </a:extLst>
          </p:cNvPr>
          <p:cNvSpPr/>
          <p:nvPr/>
        </p:nvSpPr>
        <p:spPr>
          <a:xfrm>
            <a:off x="7172624" y="1907467"/>
            <a:ext cx="1504335" cy="716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Motor control(slow down vehicle)</a:t>
            </a:r>
          </a:p>
        </p:txBody>
      </p:sp>
      <p:cxnSp>
        <p:nvCxnSpPr>
          <p:cNvPr id="44" name="Connector: Elbow 43">
            <a:extLst>
              <a:ext uri="{FF2B5EF4-FFF2-40B4-BE49-F238E27FC236}">
                <a16:creationId xmlns:a16="http://schemas.microsoft.com/office/drawing/2014/main" id="{CE6A55DB-0BC9-823D-B98F-30A0A56C8BDD}"/>
              </a:ext>
            </a:extLst>
          </p:cNvPr>
          <p:cNvCxnSpPr>
            <a:cxnSpLocks/>
            <a:stCxn id="43" idx="0"/>
            <a:endCxn id="20" idx="3"/>
          </p:cNvCxnSpPr>
          <p:nvPr/>
        </p:nvCxnSpPr>
        <p:spPr>
          <a:xfrm rot="16200000" flipH="1" flipV="1">
            <a:off x="6061408" y="113258"/>
            <a:ext cx="69175" cy="3657592"/>
          </a:xfrm>
          <a:prstGeom prst="bentConnector4">
            <a:avLst>
              <a:gd name="adj1" fmla="val -330466"/>
              <a:gd name="adj2" fmla="val 60282"/>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AC595959-5B12-52E8-00CE-E164585AB145}"/>
              </a:ext>
            </a:extLst>
          </p:cNvPr>
          <p:cNvCxnSpPr>
            <a:stCxn id="22" idx="1"/>
            <a:endCxn id="20" idx="1"/>
          </p:cNvCxnSpPr>
          <p:nvPr/>
        </p:nvCxnSpPr>
        <p:spPr>
          <a:xfrm rot="10800000" flipH="1">
            <a:off x="2753031" y="1976643"/>
            <a:ext cx="9833" cy="3247359"/>
          </a:xfrm>
          <a:prstGeom prst="bentConnector3">
            <a:avLst>
              <a:gd name="adj1" fmla="val -2324825"/>
            </a:avLst>
          </a:prstGeom>
          <a:ln>
            <a:tailEnd type="triangle"/>
          </a:ln>
        </p:spPr>
        <p:style>
          <a:lnRef idx="1">
            <a:schemeClr val="dk1"/>
          </a:lnRef>
          <a:fillRef idx="0">
            <a:schemeClr val="dk1"/>
          </a:fillRef>
          <a:effectRef idx="0">
            <a:schemeClr val="dk1"/>
          </a:effectRef>
          <a:fontRef idx="minor">
            <a:schemeClr val="tx1"/>
          </a:fontRef>
        </p:style>
      </p:cxnSp>
      <p:sp>
        <p:nvSpPr>
          <p:cNvPr id="59" name="Diamond 58">
            <a:extLst>
              <a:ext uri="{FF2B5EF4-FFF2-40B4-BE49-F238E27FC236}">
                <a16:creationId xmlns:a16="http://schemas.microsoft.com/office/drawing/2014/main" id="{4077A53B-143D-BBC1-1BC8-3DF9ACB13BFE}"/>
              </a:ext>
            </a:extLst>
          </p:cNvPr>
          <p:cNvSpPr/>
          <p:nvPr/>
        </p:nvSpPr>
        <p:spPr>
          <a:xfrm>
            <a:off x="5371480" y="2088656"/>
            <a:ext cx="1586672" cy="149678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eyes==0&gt;20secs</a:t>
            </a:r>
          </a:p>
        </p:txBody>
      </p:sp>
      <p:cxnSp>
        <p:nvCxnSpPr>
          <p:cNvPr id="70" name="Straight Arrow Connector 69">
            <a:extLst>
              <a:ext uri="{FF2B5EF4-FFF2-40B4-BE49-F238E27FC236}">
                <a16:creationId xmlns:a16="http://schemas.microsoft.com/office/drawing/2014/main" id="{C922206F-D52F-24CC-EEC6-BD864D536EA8}"/>
              </a:ext>
            </a:extLst>
          </p:cNvPr>
          <p:cNvCxnSpPr>
            <a:stCxn id="26" idx="0"/>
            <a:endCxn id="59" idx="2"/>
          </p:cNvCxnSpPr>
          <p:nvPr/>
        </p:nvCxnSpPr>
        <p:spPr>
          <a:xfrm flipH="1" flipV="1">
            <a:off x="6164816" y="3585441"/>
            <a:ext cx="2" cy="293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A7C4C14A-8718-4286-42C8-6EC10C8631A3}"/>
              </a:ext>
            </a:extLst>
          </p:cNvPr>
          <p:cNvCxnSpPr>
            <a:cxnSpLocks/>
            <a:stCxn id="59" idx="3"/>
            <a:endCxn id="43" idx="2"/>
          </p:cNvCxnSpPr>
          <p:nvPr/>
        </p:nvCxnSpPr>
        <p:spPr>
          <a:xfrm flipV="1">
            <a:off x="6958152" y="2624412"/>
            <a:ext cx="966640" cy="21263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DF6B3B3E-2AB9-4005-F4DA-0618D3FF8BF5}"/>
              </a:ext>
            </a:extLst>
          </p:cNvPr>
          <p:cNvCxnSpPr>
            <a:cxnSpLocks/>
            <a:stCxn id="59" idx="1"/>
          </p:cNvCxnSpPr>
          <p:nvPr/>
        </p:nvCxnSpPr>
        <p:spPr>
          <a:xfrm rot="10800000">
            <a:off x="4293216" y="2082305"/>
            <a:ext cx="1078264" cy="7547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090D837B-3950-3E18-CB75-279D0703CB98}"/>
              </a:ext>
            </a:extLst>
          </p:cNvPr>
          <p:cNvSpPr txBox="1"/>
          <p:nvPr/>
        </p:nvSpPr>
        <p:spPr>
          <a:xfrm>
            <a:off x="6958152" y="2883149"/>
            <a:ext cx="96664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Time&gt;20</a:t>
            </a:r>
          </a:p>
        </p:txBody>
      </p:sp>
    </p:spTree>
    <p:extLst>
      <p:ext uri="{BB962C8B-B14F-4D97-AF65-F5344CB8AC3E}">
        <p14:creationId xmlns:p14="http://schemas.microsoft.com/office/powerpoint/2010/main" val="188506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75DD09-01C0-50C8-0496-F0EE5DAF88D2}"/>
              </a:ext>
            </a:extLst>
          </p:cNvPr>
          <p:cNvPicPr>
            <a:picLocks noGrp="1" noChangeAspect="1"/>
          </p:cNvPicPr>
          <p:nvPr>
            <p:ph idx="1"/>
          </p:nvPr>
        </p:nvPicPr>
        <p:blipFill>
          <a:blip r:embed="rId2"/>
          <a:stretch>
            <a:fillRect/>
          </a:stretch>
        </p:blipFill>
        <p:spPr>
          <a:xfrm>
            <a:off x="1917805" y="1234891"/>
            <a:ext cx="5778395" cy="2666951"/>
          </a:xfrm>
        </p:spPr>
      </p:pic>
      <p:sp>
        <p:nvSpPr>
          <p:cNvPr id="4" name="Slide Number Placeholder 3">
            <a:extLst>
              <a:ext uri="{FF2B5EF4-FFF2-40B4-BE49-F238E27FC236}">
                <a16:creationId xmlns:a16="http://schemas.microsoft.com/office/drawing/2014/main" id="{7FE00367-D8CA-9E05-5697-829F8C7AE148}"/>
              </a:ext>
            </a:extLst>
          </p:cNvPr>
          <p:cNvSpPr>
            <a:spLocks noGrp="1"/>
          </p:cNvSpPr>
          <p:nvPr>
            <p:ph type="sldNum" sz="quarter" idx="10"/>
          </p:nvPr>
        </p:nvSpPr>
        <p:spPr/>
        <p:txBody>
          <a:bodyPr/>
          <a:lstStyle/>
          <a:p>
            <a:fld id="{B6F15528-21DE-4FAA-801E-634DDDAF4B2B}" type="slidenum">
              <a:rPr lang="en-US" smtClean="0"/>
              <a:t>12</a:t>
            </a:fld>
            <a:endParaRPr lang="en-US"/>
          </a:p>
        </p:txBody>
      </p:sp>
      <p:pic>
        <p:nvPicPr>
          <p:cNvPr id="10" name="Picture 9">
            <a:extLst>
              <a:ext uri="{FF2B5EF4-FFF2-40B4-BE49-F238E27FC236}">
                <a16:creationId xmlns:a16="http://schemas.microsoft.com/office/drawing/2014/main" id="{415D7551-086D-9072-D2CC-8417D6237000}"/>
              </a:ext>
            </a:extLst>
          </p:cNvPr>
          <p:cNvPicPr>
            <a:picLocks noChangeAspect="1"/>
          </p:cNvPicPr>
          <p:nvPr/>
        </p:nvPicPr>
        <p:blipFill>
          <a:blip r:embed="rId3"/>
          <a:stretch>
            <a:fillRect/>
          </a:stretch>
        </p:blipFill>
        <p:spPr>
          <a:xfrm rot="10800000">
            <a:off x="1917805" y="3999150"/>
            <a:ext cx="5778394" cy="2456741"/>
          </a:xfrm>
          <a:prstGeom prst="rect">
            <a:avLst/>
          </a:prstGeom>
        </p:spPr>
      </p:pic>
      <p:sp>
        <p:nvSpPr>
          <p:cNvPr id="11" name="TextBox 10">
            <a:extLst>
              <a:ext uri="{FF2B5EF4-FFF2-40B4-BE49-F238E27FC236}">
                <a16:creationId xmlns:a16="http://schemas.microsoft.com/office/drawing/2014/main" id="{EAC4B4CF-C0D5-8739-4181-892CFA8E04CC}"/>
              </a:ext>
            </a:extLst>
          </p:cNvPr>
          <p:cNvSpPr txBox="1"/>
          <p:nvPr/>
        </p:nvSpPr>
        <p:spPr>
          <a:xfrm>
            <a:off x="0" y="768251"/>
            <a:ext cx="399189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Raspberry pi simulation result:</a:t>
            </a:r>
          </a:p>
        </p:txBody>
      </p:sp>
    </p:spTree>
    <p:extLst>
      <p:ext uri="{BB962C8B-B14F-4D97-AF65-F5344CB8AC3E}">
        <p14:creationId xmlns:p14="http://schemas.microsoft.com/office/powerpoint/2010/main" val="241604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91D9AD-085F-AB77-0303-F5EA8418118E}"/>
              </a:ext>
            </a:extLst>
          </p:cNvPr>
          <p:cNvSpPr>
            <a:spLocks noGrp="1"/>
          </p:cNvSpPr>
          <p:nvPr>
            <p:ph idx="1"/>
          </p:nvPr>
        </p:nvSpPr>
        <p:spPr>
          <a:xfrm>
            <a:off x="457200" y="1061884"/>
            <a:ext cx="8229600" cy="5064279"/>
          </a:xfrm>
        </p:spPr>
        <p:txBody>
          <a:bodyPr/>
          <a:lstStyle/>
          <a:p>
            <a:pPr marL="0" indent="0">
              <a:buNone/>
            </a:pPr>
            <a:r>
              <a:rPr lang="en-IN" sz="1800" dirty="0">
                <a:latin typeface="Times New Roman" panose="02020603050405020304" pitchFamily="18" charset="0"/>
                <a:cs typeface="Times New Roman" panose="02020603050405020304" pitchFamily="18" charset="0"/>
              </a:rPr>
              <a:t>Sqlite3 database:</a:t>
            </a:r>
          </a:p>
          <a:p>
            <a:r>
              <a:rPr lang="en-US" sz="1800" b="0" i="0" dirty="0">
                <a:solidFill>
                  <a:srgbClr val="222222"/>
                </a:solidFill>
                <a:effectLst/>
                <a:latin typeface="Times New Roman" panose="02020603050405020304" pitchFamily="18" charset="0"/>
                <a:cs typeface="Times New Roman" panose="02020603050405020304" pitchFamily="18" charset="0"/>
              </a:rPr>
              <a:t>SQLite is a C library that provides a lightweight disk-based database that doesn’t require a separate server process and allows accessing the database using a nonstandard variant of the SQL query language.</a:t>
            </a:r>
            <a:endParaRPr lang="en-IN" sz="1800" b="0" i="0" dirty="0">
              <a:solidFill>
                <a:srgbClr val="222222"/>
              </a:solidFill>
              <a:effectLst/>
              <a:latin typeface="Times New Roman" panose="02020603050405020304" pitchFamily="18" charset="0"/>
              <a:cs typeface="Times New Roman" panose="02020603050405020304" pitchFamily="18" charset="0"/>
            </a:endParaRPr>
          </a:p>
          <a:p>
            <a:r>
              <a:rPr lang="en-IN" sz="1800" dirty="0">
                <a:solidFill>
                  <a:srgbClr val="222222"/>
                </a:solidFill>
                <a:latin typeface="Times New Roman" panose="02020603050405020304" pitchFamily="18" charset="0"/>
                <a:cs typeface="Times New Roman" panose="02020603050405020304" pitchFamily="18" charset="0"/>
              </a:rPr>
              <a:t>Steps to create a </a:t>
            </a:r>
            <a:r>
              <a:rPr lang="en-IN" sz="1800" dirty="0" err="1">
                <a:solidFill>
                  <a:srgbClr val="222222"/>
                </a:solidFill>
                <a:latin typeface="Times New Roman" panose="02020603050405020304" pitchFamily="18" charset="0"/>
                <a:cs typeface="Times New Roman" panose="02020603050405020304" pitchFamily="18" charset="0"/>
              </a:rPr>
              <a:t>sqlite</a:t>
            </a:r>
            <a:r>
              <a:rPr lang="en-IN" sz="1800" dirty="0">
                <a:solidFill>
                  <a:srgbClr val="222222"/>
                </a:solidFill>
                <a:latin typeface="Times New Roman" panose="02020603050405020304" pitchFamily="18" charset="0"/>
                <a:cs typeface="Times New Roman" panose="02020603050405020304" pitchFamily="18" charset="0"/>
              </a:rPr>
              <a:t> database:</a:t>
            </a:r>
          </a:p>
          <a:p>
            <a:pPr>
              <a:buAutoNum type="arabicParenR"/>
            </a:pPr>
            <a:r>
              <a:rPr lang="en-US" sz="1800" dirty="0">
                <a:solidFill>
                  <a:srgbClr val="222222"/>
                </a:solidFill>
                <a:latin typeface="Times New Roman" panose="02020603050405020304" pitchFamily="18" charset="0"/>
                <a:cs typeface="Times New Roman" panose="02020603050405020304" pitchFamily="18" charset="0"/>
              </a:rPr>
              <a:t>First, we need to create a new database and open a database connection to allow sqlite3 to work with it. Call sqlite3.connect() to </a:t>
            </a:r>
            <a:r>
              <a:rPr lang="en-US" sz="1800" dirty="0" err="1">
                <a:solidFill>
                  <a:srgbClr val="222222"/>
                </a:solidFill>
                <a:latin typeface="Times New Roman" panose="02020603050405020304" pitchFamily="18" charset="0"/>
                <a:cs typeface="Times New Roman" panose="02020603050405020304" pitchFamily="18" charset="0"/>
              </a:rPr>
              <a:t>to</a:t>
            </a:r>
            <a:r>
              <a:rPr lang="en-US" sz="1800" dirty="0">
                <a:solidFill>
                  <a:srgbClr val="222222"/>
                </a:solidFill>
                <a:latin typeface="Times New Roman" panose="02020603050405020304" pitchFamily="18" charset="0"/>
                <a:cs typeface="Times New Roman" panose="02020603050405020304" pitchFamily="18" charset="0"/>
              </a:rPr>
              <a:t> create a connection to the database </a:t>
            </a:r>
            <a:r>
              <a:rPr lang="en-US" sz="1800" dirty="0" err="1">
                <a:solidFill>
                  <a:srgbClr val="222222"/>
                </a:solidFill>
                <a:latin typeface="Times New Roman" panose="02020603050405020304" pitchFamily="18" charset="0"/>
                <a:cs typeface="Times New Roman" panose="02020603050405020304" pitchFamily="18" charset="0"/>
              </a:rPr>
              <a:t>tutorial.db</a:t>
            </a:r>
            <a:r>
              <a:rPr lang="en-US" sz="1800" dirty="0">
                <a:solidFill>
                  <a:srgbClr val="222222"/>
                </a:solidFill>
                <a:latin typeface="Times New Roman" panose="02020603050405020304" pitchFamily="18" charset="0"/>
                <a:cs typeface="Times New Roman" panose="02020603050405020304" pitchFamily="18" charset="0"/>
              </a:rPr>
              <a:t> in the current working directory, implicitly creating it</a:t>
            </a:r>
          </a:p>
          <a:p>
            <a:pPr>
              <a:buAutoNum type="arabicParenR"/>
            </a:pPr>
            <a:r>
              <a:rPr lang="en-US" sz="1800" dirty="0">
                <a:latin typeface="Times New Roman" panose="02020603050405020304" pitchFamily="18" charset="0"/>
                <a:cs typeface="Times New Roman" panose="02020603050405020304" pitchFamily="18" charset="0"/>
              </a:rPr>
              <a:t>In order to execute SQL statements and fetch results from SQL queries, we will need to use a database cursor. Call </a:t>
            </a:r>
            <a:r>
              <a:rPr lang="en-US" sz="1800" dirty="0" err="1">
                <a:latin typeface="Times New Roman" panose="02020603050405020304" pitchFamily="18" charset="0"/>
                <a:cs typeface="Times New Roman" panose="02020603050405020304" pitchFamily="18" charset="0"/>
              </a:rPr>
              <a:t>con.cursor</a:t>
            </a:r>
            <a:r>
              <a:rPr lang="en-US" sz="1800" dirty="0">
                <a:latin typeface="Times New Roman" panose="02020603050405020304" pitchFamily="18" charset="0"/>
                <a:cs typeface="Times New Roman" panose="02020603050405020304" pitchFamily="18" charset="0"/>
              </a:rPr>
              <a:t>()</a:t>
            </a:r>
          </a:p>
          <a:p>
            <a:pPr>
              <a:buAutoNum type="arabicParenR"/>
            </a:pPr>
            <a:r>
              <a:rPr lang="en-US" sz="1800" dirty="0">
                <a:latin typeface="Times New Roman" panose="02020603050405020304" pitchFamily="18" charset="0"/>
                <a:cs typeface="Times New Roman" panose="02020603050405020304" pitchFamily="18" charset="0"/>
              </a:rPr>
              <a:t>Now that we’ve got a database connection and a cursor, we can create a database </a:t>
            </a:r>
            <a:r>
              <a:rPr lang="en-US" sz="1800" dirty="0" err="1">
                <a:latin typeface="Times New Roman" panose="02020603050405020304" pitchFamily="18" charset="0"/>
                <a:cs typeface="Times New Roman" panose="02020603050405020304" pitchFamily="18" charset="0"/>
              </a:rPr>
              <a:t>table.Execute</a:t>
            </a:r>
            <a:r>
              <a:rPr lang="en-US" sz="1800" dirty="0">
                <a:latin typeface="Times New Roman" panose="02020603050405020304" pitchFamily="18" charset="0"/>
                <a:cs typeface="Times New Roman" panose="02020603050405020304" pitchFamily="18" charset="0"/>
              </a:rPr>
              <a:t> the CREATE TABLE statement by calling </a:t>
            </a:r>
            <a:r>
              <a:rPr lang="en-US" sz="1800" dirty="0" err="1">
                <a:latin typeface="Times New Roman" panose="02020603050405020304" pitchFamily="18" charset="0"/>
                <a:cs typeface="Times New Roman" panose="02020603050405020304" pitchFamily="18" charset="0"/>
              </a:rPr>
              <a:t>cur.execute</a:t>
            </a:r>
            <a:r>
              <a:rPr lang="en-US" sz="1800" dirty="0">
                <a:latin typeface="Times New Roman" panose="02020603050405020304" pitchFamily="18" charset="0"/>
                <a:cs typeface="Times New Roman" panose="02020603050405020304" pitchFamily="18" charset="0"/>
              </a:rPr>
              <a:t>(...).</a:t>
            </a:r>
          </a:p>
          <a:p>
            <a:pPr>
              <a:buAutoNum type="arabicParenR"/>
            </a:pPr>
            <a:r>
              <a:rPr lang="en-US" sz="1800" dirty="0">
                <a:latin typeface="Times New Roman" panose="02020603050405020304" pitchFamily="18" charset="0"/>
                <a:cs typeface="Times New Roman" panose="02020603050405020304" pitchFamily="18" charset="0"/>
              </a:rPr>
              <a:t>Add two rows of data supplied as SQL literals by executing an INSERT statement, </a:t>
            </a:r>
          </a:p>
          <a:p>
            <a:pPr>
              <a:buAutoNum type="arabicParenR"/>
            </a:pPr>
            <a:r>
              <a:rPr lang="en-US" sz="1800" dirty="0">
                <a:latin typeface="Times New Roman" panose="02020603050405020304" pitchFamily="18" charset="0"/>
                <a:cs typeface="Times New Roman" panose="02020603050405020304" pitchFamily="18" charset="0"/>
              </a:rPr>
              <a:t>Call </a:t>
            </a:r>
            <a:r>
              <a:rPr lang="en-US" sz="1800" dirty="0" err="1">
                <a:latin typeface="Times New Roman" panose="02020603050405020304" pitchFamily="18" charset="0"/>
                <a:cs typeface="Times New Roman" panose="02020603050405020304" pitchFamily="18" charset="0"/>
              </a:rPr>
              <a:t>con.commit</a:t>
            </a:r>
            <a:r>
              <a:rPr lang="en-US" sz="1800" dirty="0">
                <a:latin typeface="Times New Roman" panose="02020603050405020304" pitchFamily="18" charset="0"/>
                <a:cs typeface="Times New Roman" panose="02020603050405020304" pitchFamily="18" charset="0"/>
              </a:rPr>
              <a:t>() on the connection object to commit the transaction</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EC54A4-BB1B-1A5F-71C3-9839A2FC4357}"/>
              </a:ext>
            </a:extLst>
          </p:cNvPr>
          <p:cNvSpPr>
            <a:spLocks noGrp="1"/>
          </p:cNvSpPr>
          <p:nvPr>
            <p:ph type="sldNum" sz="quarter" idx="10"/>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298075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6F15528-21DE-4FAA-801E-634DDDAF4B2B}" type="slidenum">
              <a:rPr lang="en-US" smtClean="0"/>
              <a:t>14</a:t>
            </a:fld>
            <a:endParaRPr lang="en-US"/>
          </a:p>
        </p:txBody>
      </p:sp>
      <p:sp>
        <p:nvSpPr>
          <p:cNvPr id="2" name="Title 1"/>
          <p:cNvSpPr>
            <a:spLocks noGrp="1"/>
          </p:cNvSpPr>
          <p:nvPr/>
        </p:nvSpPr>
        <p:spPr>
          <a:xfrm>
            <a:off x="457200" y="2746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defRPr>
            </a:lvl9pPr>
          </a:lstStyle>
          <a:p>
            <a:pPr algn="r"/>
            <a:r>
              <a:rPr lang="en-US" sz="2800" b="1" dirty="0">
                <a:solidFill>
                  <a:srgbClr val="CC6600"/>
                </a:solidFill>
                <a:latin typeface="Calibri" panose="020F0502020204030204" pitchFamily="34" charset="0"/>
                <a:cs typeface="Calibri" panose="020F0502020204030204" pitchFamily="34" charset="0"/>
              </a:rPr>
              <a:t>5. </a:t>
            </a:r>
            <a:r>
              <a:rPr lang="en-IN" sz="2800" b="1" dirty="0">
                <a:solidFill>
                  <a:srgbClr val="CC6600"/>
                </a:solidFill>
                <a:latin typeface="Calibri" panose="020F0502020204030204" pitchFamily="34" charset="0"/>
                <a:cs typeface="Calibri" panose="020F0502020204030204" pitchFamily="34" charset="0"/>
              </a:rPr>
              <a:t>Block Diagram </a:t>
            </a:r>
            <a:br>
              <a:rPr lang="en-IN" sz="2800" kern="1200" dirty="0">
                <a:solidFill>
                  <a:schemeClr val="accent4">
                    <a:lumMod val="95000"/>
                    <a:lumOff val="5000"/>
                  </a:schemeClr>
                </a:solidFill>
                <a:latin typeface="Calibri" panose="020F0502020204030204" pitchFamily="34" charset="0"/>
                <a:cs typeface="Calibri" panose="020F0502020204030204" pitchFamily="34" charset="0"/>
              </a:rPr>
            </a:br>
            <a:endParaRPr lang="en-US" sz="48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E25000E-DDFF-4323-4D57-8A4D8D3D279F}"/>
              </a:ext>
            </a:extLst>
          </p:cNvPr>
          <p:cNvSpPr txBox="1"/>
          <p:nvPr/>
        </p:nvSpPr>
        <p:spPr>
          <a:xfrm>
            <a:off x="457199" y="1052052"/>
            <a:ext cx="391815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2)Webcam block diagram:</a:t>
            </a:r>
          </a:p>
        </p:txBody>
      </p:sp>
      <p:sp>
        <p:nvSpPr>
          <p:cNvPr id="20" name="Rectangle 19">
            <a:extLst>
              <a:ext uri="{FF2B5EF4-FFF2-40B4-BE49-F238E27FC236}">
                <a16:creationId xmlns:a16="http://schemas.microsoft.com/office/drawing/2014/main" id="{26E1B021-82CB-3A6A-651B-1E21498D42A1}"/>
              </a:ext>
            </a:extLst>
          </p:cNvPr>
          <p:cNvSpPr/>
          <p:nvPr/>
        </p:nvSpPr>
        <p:spPr>
          <a:xfrm>
            <a:off x="2753034" y="1963994"/>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Webcam on</a:t>
            </a:r>
          </a:p>
        </p:txBody>
      </p:sp>
      <p:sp>
        <p:nvSpPr>
          <p:cNvPr id="21" name="Rectangle 20">
            <a:extLst>
              <a:ext uri="{FF2B5EF4-FFF2-40B4-BE49-F238E27FC236}">
                <a16:creationId xmlns:a16="http://schemas.microsoft.com/office/drawing/2014/main" id="{84D97C9B-1331-61B6-30DC-5A43AC922BA9}"/>
              </a:ext>
            </a:extLst>
          </p:cNvPr>
          <p:cNvSpPr/>
          <p:nvPr/>
        </p:nvSpPr>
        <p:spPr>
          <a:xfrm>
            <a:off x="2762865" y="2607220"/>
            <a:ext cx="1504335" cy="4596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err="1">
                <a:latin typeface="Times New Roman" panose="02020603050405020304" pitchFamily="18" charset="0"/>
                <a:cs typeface="Times New Roman" panose="02020603050405020304" pitchFamily="18" charset="0"/>
              </a:rPr>
              <a:t>Harcascade</a:t>
            </a:r>
            <a:r>
              <a:rPr lang="en-IN" sz="1400" dirty="0">
                <a:latin typeface="Times New Roman" panose="02020603050405020304" pitchFamily="18" charset="0"/>
                <a:cs typeface="Times New Roman" panose="02020603050405020304" pitchFamily="18" charset="0"/>
              </a:rPr>
              <a:t> feature detection</a:t>
            </a:r>
          </a:p>
        </p:txBody>
      </p:sp>
      <p:sp>
        <p:nvSpPr>
          <p:cNvPr id="22" name="Rectangle 21">
            <a:extLst>
              <a:ext uri="{FF2B5EF4-FFF2-40B4-BE49-F238E27FC236}">
                <a16:creationId xmlns:a16="http://schemas.microsoft.com/office/drawing/2014/main" id="{6AFE5DA2-8940-86B4-733A-EA907E033C64}"/>
              </a:ext>
            </a:extLst>
          </p:cNvPr>
          <p:cNvSpPr/>
          <p:nvPr/>
        </p:nvSpPr>
        <p:spPr>
          <a:xfrm>
            <a:off x="2782530" y="4976351"/>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continue</a:t>
            </a:r>
          </a:p>
        </p:txBody>
      </p:sp>
      <p:sp>
        <p:nvSpPr>
          <p:cNvPr id="23" name="Diamond 22">
            <a:extLst>
              <a:ext uri="{FF2B5EF4-FFF2-40B4-BE49-F238E27FC236}">
                <a16:creationId xmlns:a16="http://schemas.microsoft.com/office/drawing/2014/main" id="{18B661CA-3D82-D999-665B-E685A4B6A040}"/>
              </a:ext>
            </a:extLst>
          </p:cNvPr>
          <p:cNvSpPr/>
          <p:nvPr/>
        </p:nvSpPr>
        <p:spPr>
          <a:xfrm>
            <a:off x="2802195" y="3334365"/>
            <a:ext cx="1445341" cy="130210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State of eyes(3 frames)</a:t>
            </a:r>
          </a:p>
        </p:txBody>
      </p:sp>
      <p:sp>
        <p:nvSpPr>
          <p:cNvPr id="24" name="Rectangle 23">
            <a:extLst>
              <a:ext uri="{FF2B5EF4-FFF2-40B4-BE49-F238E27FC236}">
                <a16:creationId xmlns:a16="http://schemas.microsoft.com/office/drawing/2014/main" id="{526A2C19-94FC-BE50-ECF4-9BFB84C33AE8}"/>
              </a:ext>
            </a:extLst>
          </p:cNvPr>
          <p:cNvSpPr/>
          <p:nvPr/>
        </p:nvSpPr>
        <p:spPr>
          <a:xfrm>
            <a:off x="5412651" y="3282583"/>
            <a:ext cx="1504335" cy="486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Timestamp database entry</a:t>
            </a:r>
          </a:p>
        </p:txBody>
      </p:sp>
      <p:sp>
        <p:nvSpPr>
          <p:cNvPr id="25" name="Rectangle 24">
            <a:extLst>
              <a:ext uri="{FF2B5EF4-FFF2-40B4-BE49-F238E27FC236}">
                <a16:creationId xmlns:a16="http://schemas.microsoft.com/office/drawing/2014/main" id="{FE088EE4-E760-177A-460C-F356960F7B1F}"/>
              </a:ext>
            </a:extLst>
          </p:cNvPr>
          <p:cNvSpPr/>
          <p:nvPr/>
        </p:nvSpPr>
        <p:spPr>
          <a:xfrm>
            <a:off x="5412651" y="4242277"/>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Sound alarm</a:t>
            </a:r>
          </a:p>
        </p:txBody>
      </p:sp>
      <p:sp>
        <p:nvSpPr>
          <p:cNvPr id="26" name="Rectangle 25">
            <a:extLst>
              <a:ext uri="{FF2B5EF4-FFF2-40B4-BE49-F238E27FC236}">
                <a16:creationId xmlns:a16="http://schemas.microsoft.com/office/drawing/2014/main" id="{008ED27B-E72A-D163-684C-2EB327CE36C9}"/>
              </a:ext>
            </a:extLst>
          </p:cNvPr>
          <p:cNvSpPr/>
          <p:nvPr/>
        </p:nvSpPr>
        <p:spPr>
          <a:xfrm>
            <a:off x="5412652" y="2275407"/>
            <a:ext cx="1504335" cy="716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Save Screenshot of “closed eye” state </a:t>
            </a:r>
          </a:p>
        </p:txBody>
      </p:sp>
      <p:cxnSp>
        <p:nvCxnSpPr>
          <p:cNvPr id="48" name="Straight Arrow Connector 47">
            <a:extLst>
              <a:ext uri="{FF2B5EF4-FFF2-40B4-BE49-F238E27FC236}">
                <a16:creationId xmlns:a16="http://schemas.microsoft.com/office/drawing/2014/main" id="{EC428E23-BAAF-BC8F-552E-E88A4EB5C72E}"/>
              </a:ext>
            </a:extLst>
          </p:cNvPr>
          <p:cNvCxnSpPr>
            <a:stCxn id="20" idx="2"/>
            <a:endCxn id="21" idx="0"/>
          </p:cNvCxnSpPr>
          <p:nvPr/>
        </p:nvCxnSpPr>
        <p:spPr>
          <a:xfrm>
            <a:off x="3505202" y="2342536"/>
            <a:ext cx="9831" cy="264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9D0E7F7-ED0F-40A4-4AB6-FC0A39E6F050}"/>
              </a:ext>
            </a:extLst>
          </p:cNvPr>
          <p:cNvCxnSpPr>
            <a:cxnSpLocks/>
            <a:stCxn id="21" idx="2"/>
            <a:endCxn id="23" idx="0"/>
          </p:cNvCxnSpPr>
          <p:nvPr/>
        </p:nvCxnSpPr>
        <p:spPr>
          <a:xfrm>
            <a:off x="3515033" y="3066878"/>
            <a:ext cx="9833" cy="267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B046DF1-109C-81EF-3059-5E1F74C6E48B}"/>
              </a:ext>
            </a:extLst>
          </p:cNvPr>
          <p:cNvCxnSpPr>
            <a:stCxn id="23" idx="2"/>
            <a:endCxn id="22" idx="0"/>
          </p:cNvCxnSpPr>
          <p:nvPr/>
        </p:nvCxnSpPr>
        <p:spPr>
          <a:xfrm>
            <a:off x="3524866" y="4636473"/>
            <a:ext cx="9832" cy="339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47160F11-47B2-E96E-6731-F32ADB2896D4}"/>
              </a:ext>
            </a:extLst>
          </p:cNvPr>
          <p:cNvCxnSpPr>
            <a:cxnSpLocks/>
            <a:stCxn id="23" idx="3"/>
            <a:endCxn id="25" idx="1"/>
          </p:cNvCxnSpPr>
          <p:nvPr/>
        </p:nvCxnSpPr>
        <p:spPr>
          <a:xfrm>
            <a:off x="4247536" y="3985419"/>
            <a:ext cx="1165115" cy="4461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68A22607-55A7-34DC-8D03-774DC34E5EC0}"/>
              </a:ext>
            </a:extLst>
          </p:cNvPr>
          <p:cNvCxnSpPr>
            <a:stCxn id="25" idx="0"/>
            <a:endCxn id="24" idx="2"/>
          </p:cNvCxnSpPr>
          <p:nvPr/>
        </p:nvCxnSpPr>
        <p:spPr>
          <a:xfrm flipV="1">
            <a:off x="6164819" y="3768969"/>
            <a:ext cx="0" cy="473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FB536C9-A5A0-E5ED-D194-6F2F4BA64754}"/>
              </a:ext>
            </a:extLst>
          </p:cNvPr>
          <p:cNvCxnSpPr>
            <a:stCxn id="24" idx="0"/>
            <a:endCxn id="26" idx="2"/>
          </p:cNvCxnSpPr>
          <p:nvPr/>
        </p:nvCxnSpPr>
        <p:spPr>
          <a:xfrm flipV="1">
            <a:off x="6164819" y="2992352"/>
            <a:ext cx="1" cy="290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Connector: Elbow 73">
            <a:extLst>
              <a:ext uri="{FF2B5EF4-FFF2-40B4-BE49-F238E27FC236}">
                <a16:creationId xmlns:a16="http://schemas.microsoft.com/office/drawing/2014/main" id="{66F2967A-FC25-CA81-5775-CA78802A3BA7}"/>
              </a:ext>
            </a:extLst>
          </p:cNvPr>
          <p:cNvCxnSpPr>
            <a:stCxn id="26" idx="0"/>
            <a:endCxn id="20" idx="3"/>
          </p:cNvCxnSpPr>
          <p:nvPr/>
        </p:nvCxnSpPr>
        <p:spPr>
          <a:xfrm rot="16200000" flipV="1">
            <a:off x="5150024" y="1260610"/>
            <a:ext cx="122142" cy="190745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Elbow 80">
            <a:extLst>
              <a:ext uri="{FF2B5EF4-FFF2-40B4-BE49-F238E27FC236}">
                <a16:creationId xmlns:a16="http://schemas.microsoft.com/office/drawing/2014/main" id="{6F9F7079-BE2D-A0F7-6B52-E0CF3992D702}"/>
              </a:ext>
            </a:extLst>
          </p:cNvPr>
          <p:cNvCxnSpPr>
            <a:stCxn id="22" idx="1"/>
            <a:endCxn id="20" idx="1"/>
          </p:cNvCxnSpPr>
          <p:nvPr/>
        </p:nvCxnSpPr>
        <p:spPr>
          <a:xfrm rot="10800000">
            <a:off x="2753034" y="2153266"/>
            <a:ext cx="29496" cy="3012357"/>
          </a:xfrm>
          <a:prstGeom prst="bentConnector3">
            <a:avLst>
              <a:gd name="adj1" fmla="val 2075054"/>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C382DFB7-5EA1-CD0B-A95A-00AA996CAB63}"/>
              </a:ext>
            </a:extLst>
          </p:cNvPr>
          <p:cNvSpPr txBox="1"/>
          <p:nvPr/>
        </p:nvSpPr>
        <p:spPr>
          <a:xfrm>
            <a:off x="4257368" y="3676981"/>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Eyes==0</a:t>
            </a:r>
          </a:p>
        </p:txBody>
      </p:sp>
      <p:sp>
        <p:nvSpPr>
          <p:cNvPr id="84" name="TextBox 83">
            <a:extLst>
              <a:ext uri="{FF2B5EF4-FFF2-40B4-BE49-F238E27FC236}">
                <a16:creationId xmlns:a16="http://schemas.microsoft.com/office/drawing/2014/main" id="{74E3D09E-119B-CE13-36F5-C6AAACB0595D}"/>
              </a:ext>
            </a:extLst>
          </p:cNvPr>
          <p:cNvSpPr txBox="1"/>
          <p:nvPr/>
        </p:nvSpPr>
        <p:spPr>
          <a:xfrm>
            <a:off x="3637937" y="4595522"/>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Eyes==1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r"/>
            <a:r>
              <a:rPr lang="en-US" sz="2800" b="1" dirty="0">
                <a:solidFill>
                  <a:srgbClr val="CC6600"/>
                </a:solidFill>
                <a:latin typeface="Calibri" panose="020F0502020204030204" pitchFamily="34" charset="0"/>
                <a:cs typeface="Calibri" panose="020F0502020204030204" pitchFamily="34" charset="0"/>
              </a:rPr>
              <a:t>6. </a:t>
            </a:r>
            <a:r>
              <a:rPr lang="en-IN" sz="2800" b="1" dirty="0">
                <a:solidFill>
                  <a:srgbClr val="CC6600"/>
                </a:solidFill>
                <a:latin typeface="Calibri" panose="020F0502020204030204" pitchFamily="34" charset="0"/>
                <a:cs typeface="Calibri" panose="020F0502020204030204" pitchFamily="34" charset="0"/>
              </a:rPr>
              <a:t>Completed Work </a:t>
            </a:r>
            <a:br>
              <a:rPr lang="en-IN" sz="2800" kern="1200" dirty="0">
                <a:solidFill>
                  <a:schemeClr val="accent4">
                    <a:lumMod val="95000"/>
                    <a:lumOff val="5000"/>
                  </a:schemeClr>
                </a:solidFill>
                <a:latin typeface="Calibri" panose="020F0502020204030204" pitchFamily="34" charset="0"/>
                <a:cs typeface="Calibri" panose="020F0502020204030204" pitchFamily="34" charset="0"/>
              </a:rPr>
            </a:br>
            <a:endParaRPr lang="en-US" sz="4800" dirty="0">
              <a:latin typeface="Calibri" panose="020F0502020204030204" pitchFamily="34" charset="0"/>
              <a:cs typeface="Calibri" panose="020F0502020204030204" pitchFamily="34" charset="0"/>
            </a:endParaRPr>
          </a:p>
        </p:txBody>
      </p:sp>
      <p:sp>
        <p:nvSpPr>
          <p:cNvPr id="9" name="Content Placeholder 8">
            <a:extLst>
              <a:ext uri="{FF2B5EF4-FFF2-40B4-BE49-F238E27FC236}">
                <a16:creationId xmlns:a16="http://schemas.microsoft.com/office/drawing/2014/main" id="{6C33B352-50A8-0B93-6013-26C5E9CA85A2}"/>
              </a:ext>
            </a:extLst>
          </p:cNvPr>
          <p:cNvSpPr>
            <a:spLocks noGrp="1"/>
          </p:cNvSpPr>
          <p:nvPr>
            <p:ph idx="1"/>
          </p:nvPr>
        </p:nvSpPr>
        <p:spPr>
          <a:xfrm>
            <a:off x="533400" y="942619"/>
            <a:ext cx="8229600" cy="5052737"/>
          </a:xfrm>
        </p:spPr>
        <p:txBody>
          <a:bodyPr/>
          <a:lstStyle/>
          <a:p>
            <a:pPr marL="0" indent="0">
              <a:buNone/>
            </a:pPr>
            <a:r>
              <a:rPr lang="en-IN" sz="1800" dirty="0">
                <a:latin typeface="Times New Roman" panose="02020603050405020304" pitchFamily="18" charset="0"/>
                <a:cs typeface="Times New Roman" panose="02020603050405020304" pitchFamily="18" charset="0"/>
              </a:rPr>
              <a:t>2) Webcam simulation results:</a:t>
            </a:r>
          </a:p>
          <a:p>
            <a:endParaRPr lang="en-IN" sz="1800" dirty="0"/>
          </a:p>
        </p:txBody>
      </p:sp>
      <p:sp>
        <p:nvSpPr>
          <p:cNvPr id="4" name="Slide Number Placeholder 3"/>
          <p:cNvSpPr>
            <a:spLocks noGrp="1"/>
          </p:cNvSpPr>
          <p:nvPr>
            <p:ph type="sldNum" sz="quarter" idx="10"/>
          </p:nvPr>
        </p:nvSpPr>
        <p:spPr/>
        <p:txBody>
          <a:bodyPr/>
          <a:lstStyle/>
          <a:p>
            <a:fld id="{B6F15528-21DE-4FAA-801E-634DDDAF4B2B}" type="slidenum">
              <a:rPr lang="en-US" smtClean="0"/>
              <a:t>15</a:t>
            </a:fld>
            <a:endParaRPr lang="en-US" dirty="0"/>
          </a:p>
        </p:txBody>
      </p:sp>
      <p:sp>
        <p:nvSpPr>
          <p:cNvPr id="13" name="TextBox 12">
            <a:extLst>
              <a:ext uri="{FF2B5EF4-FFF2-40B4-BE49-F238E27FC236}">
                <a16:creationId xmlns:a16="http://schemas.microsoft.com/office/drawing/2014/main" id="{9F86AA09-77CB-440F-F451-9F27D809D8EF}"/>
              </a:ext>
            </a:extLst>
          </p:cNvPr>
          <p:cNvSpPr txBox="1"/>
          <p:nvPr/>
        </p:nvSpPr>
        <p:spPr>
          <a:xfrm>
            <a:off x="898829" y="6080548"/>
            <a:ext cx="4601816" cy="323165"/>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Figure 6</a:t>
            </a:r>
            <a:r>
              <a:rPr lang="en-IN" sz="1500" dirty="0">
                <a:latin typeface="Times New Roman" panose="02020603050405020304" pitchFamily="18" charset="0"/>
                <a:cs typeface="Times New Roman" panose="02020603050405020304" pitchFamily="18" charset="0"/>
              </a:rPr>
              <a:t>: Detection of face successful</a:t>
            </a:r>
          </a:p>
        </p:txBody>
      </p:sp>
      <p:sp>
        <p:nvSpPr>
          <p:cNvPr id="16" name="TextBox 15">
            <a:extLst>
              <a:ext uri="{FF2B5EF4-FFF2-40B4-BE49-F238E27FC236}">
                <a16:creationId xmlns:a16="http://schemas.microsoft.com/office/drawing/2014/main" id="{B7F8080F-6C87-FC4B-05F7-E1431920FD73}"/>
              </a:ext>
            </a:extLst>
          </p:cNvPr>
          <p:cNvSpPr txBox="1"/>
          <p:nvPr/>
        </p:nvSpPr>
        <p:spPr>
          <a:xfrm>
            <a:off x="5355092" y="6062453"/>
            <a:ext cx="3116826" cy="323165"/>
          </a:xfrm>
          <a:prstGeom prst="rect">
            <a:avLst/>
          </a:prstGeom>
          <a:noFill/>
        </p:spPr>
        <p:txBody>
          <a:bodyPr wrap="square" rtlCol="0">
            <a:spAutoFit/>
          </a:bodyPr>
          <a:lstStyle/>
          <a:p>
            <a:r>
              <a:rPr lang="en-IN" sz="1500" b="1" dirty="0">
                <a:latin typeface="Times New Roman" panose="02020603050405020304" pitchFamily="18" charset="0"/>
                <a:cs typeface="Times New Roman" panose="02020603050405020304" pitchFamily="18" charset="0"/>
              </a:rPr>
              <a:t>Figure 7</a:t>
            </a:r>
            <a:r>
              <a:rPr lang="en-IN" sz="1500" dirty="0">
                <a:latin typeface="Times New Roman" panose="02020603050405020304" pitchFamily="18" charset="0"/>
                <a:cs typeface="Times New Roman" panose="02020603050405020304" pitchFamily="18" charset="0"/>
              </a:rPr>
              <a:t>: code output for closed eyes</a:t>
            </a:r>
          </a:p>
        </p:txBody>
      </p:sp>
      <p:pic>
        <p:nvPicPr>
          <p:cNvPr id="7" name="Picture 6">
            <a:extLst>
              <a:ext uri="{FF2B5EF4-FFF2-40B4-BE49-F238E27FC236}">
                <a16:creationId xmlns:a16="http://schemas.microsoft.com/office/drawing/2014/main" id="{BE549653-B337-EFE2-EB03-382E40956BE2}"/>
              </a:ext>
            </a:extLst>
          </p:cNvPr>
          <p:cNvPicPr>
            <a:picLocks noChangeAspect="1"/>
          </p:cNvPicPr>
          <p:nvPr/>
        </p:nvPicPr>
        <p:blipFill>
          <a:blip r:embed="rId3"/>
          <a:stretch>
            <a:fillRect/>
          </a:stretch>
        </p:blipFill>
        <p:spPr>
          <a:xfrm>
            <a:off x="5500645" y="947490"/>
            <a:ext cx="2622339" cy="2870034"/>
          </a:xfrm>
          <a:prstGeom prst="rect">
            <a:avLst/>
          </a:prstGeom>
        </p:spPr>
      </p:pic>
      <p:pic>
        <p:nvPicPr>
          <p:cNvPr id="15" name="Picture 14">
            <a:extLst>
              <a:ext uri="{FF2B5EF4-FFF2-40B4-BE49-F238E27FC236}">
                <a16:creationId xmlns:a16="http://schemas.microsoft.com/office/drawing/2014/main" id="{38713EA4-A9FE-0B8B-DDCF-6D2EB928BDF4}"/>
              </a:ext>
            </a:extLst>
          </p:cNvPr>
          <p:cNvPicPr>
            <a:picLocks noChangeAspect="1"/>
          </p:cNvPicPr>
          <p:nvPr/>
        </p:nvPicPr>
        <p:blipFill>
          <a:blip r:embed="rId4"/>
          <a:stretch>
            <a:fillRect/>
          </a:stretch>
        </p:blipFill>
        <p:spPr>
          <a:xfrm>
            <a:off x="1021016" y="2151987"/>
            <a:ext cx="2699979" cy="2895551"/>
          </a:xfrm>
          <a:prstGeom prst="rect">
            <a:avLst/>
          </a:prstGeom>
        </p:spPr>
      </p:pic>
      <p:pic>
        <p:nvPicPr>
          <p:cNvPr id="18" name="Picture 17">
            <a:extLst>
              <a:ext uri="{FF2B5EF4-FFF2-40B4-BE49-F238E27FC236}">
                <a16:creationId xmlns:a16="http://schemas.microsoft.com/office/drawing/2014/main" id="{9DF8CD7E-90BC-5885-0748-D97CD808B959}"/>
              </a:ext>
            </a:extLst>
          </p:cNvPr>
          <p:cNvPicPr>
            <a:picLocks noChangeAspect="1"/>
          </p:cNvPicPr>
          <p:nvPr/>
        </p:nvPicPr>
        <p:blipFill>
          <a:blip r:embed="rId5"/>
          <a:stretch>
            <a:fillRect/>
          </a:stretch>
        </p:blipFill>
        <p:spPr>
          <a:xfrm>
            <a:off x="5791035" y="3985106"/>
            <a:ext cx="1905165" cy="480102"/>
          </a:xfrm>
          <a:prstGeom prst="rect">
            <a:avLst/>
          </a:prstGeom>
        </p:spPr>
      </p:pic>
      <p:pic>
        <p:nvPicPr>
          <p:cNvPr id="20" name="Picture 19">
            <a:extLst>
              <a:ext uri="{FF2B5EF4-FFF2-40B4-BE49-F238E27FC236}">
                <a16:creationId xmlns:a16="http://schemas.microsoft.com/office/drawing/2014/main" id="{BC9C76D3-E9BA-FBB3-ADC7-E48F5960C445}"/>
              </a:ext>
            </a:extLst>
          </p:cNvPr>
          <p:cNvPicPr>
            <a:picLocks noChangeAspect="1"/>
          </p:cNvPicPr>
          <p:nvPr/>
        </p:nvPicPr>
        <p:blipFill>
          <a:blip r:embed="rId6"/>
          <a:stretch>
            <a:fillRect/>
          </a:stretch>
        </p:blipFill>
        <p:spPr>
          <a:xfrm>
            <a:off x="4960059" y="4573088"/>
            <a:ext cx="3906891" cy="14055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DD9A7-202F-27D3-CB94-73742DE56B46}"/>
              </a:ext>
            </a:extLst>
          </p:cNvPr>
          <p:cNvSpPr>
            <a:spLocks noGrp="1"/>
          </p:cNvSpPr>
          <p:nvPr>
            <p:ph/>
          </p:nvPr>
        </p:nvSpPr>
        <p:spPr>
          <a:xfrm>
            <a:off x="457200" y="983226"/>
            <a:ext cx="8229600" cy="5142937"/>
          </a:xfrm>
        </p:spPr>
        <p:txBody>
          <a:bodyPr/>
          <a:lstStyle/>
          <a:p>
            <a:r>
              <a:rPr lang="en-US" sz="1800" dirty="0">
                <a:latin typeface="Times New Roman" panose="02020603050405020304" pitchFamily="18" charset="0"/>
                <a:cs typeface="Times New Roman" panose="02020603050405020304" pitchFamily="18" charset="0"/>
              </a:rPr>
              <a:t>Transfer learning is a machine learning method where a model developed for a task is reused as the starting point for a model on a second task.</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Keywords used:</a:t>
            </a:r>
          </a:p>
          <a:p>
            <a:pPr marL="0" indent="0">
              <a:buNone/>
            </a:pPr>
            <a:r>
              <a:rPr lang="en-US" sz="1800" dirty="0">
                <a:latin typeface="Times New Roman" panose="02020603050405020304" pitchFamily="18" charset="0"/>
                <a:cs typeface="Times New Roman" panose="02020603050405020304" pitchFamily="18" charset="0"/>
              </a:rPr>
              <a:t>1) one epoch = one forward pass and one backward pass of all the training examples</a:t>
            </a:r>
          </a:p>
          <a:p>
            <a:pPr marL="0" indent="0">
              <a:buNone/>
            </a:pPr>
            <a:r>
              <a:rPr lang="en-US" sz="1800" dirty="0">
                <a:latin typeface="Times New Roman" panose="02020603050405020304" pitchFamily="18" charset="0"/>
                <a:cs typeface="Times New Roman" panose="02020603050405020304" pitchFamily="18" charset="0"/>
              </a:rPr>
              <a:t>2) batch size = the number of training examples in one forward/backward pass. The higher the batch size, the more memory space you'll need.</a:t>
            </a:r>
            <a:endParaRPr lang="en-IN" sz="18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2628FB3-5471-910A-183F-3BE8FCD59FAD}"/>
              </a:ext>
            </a:extLst>
          </p:cNvPr>
          <p:cNvSpPr>
            <a:spLocks noGrp="1"/>
          </p:cNvSpPr>
          <p:nvPr>
            <p:ph type="sldNum" sz="quarter" idx="10"/>
          </p:nvPr>
        </p:nvSpPr>
        <p:spPr/>
        <p:txBody>
          <a:bodyPr/>
          <a:lstStyle/>
          <a:p>
            <a:fld id="{B6F15528-21DE-4FAA-801E-634DDDAF4B2B}" type="slidenum">
              <a:rPr lang="en-US" smtClean="0"/>
              <a:t>16</a:t>
            </a:fld>
            <a:endParaRPr lang="en-US"/>
          </a:p>
        </p:txBody>
      </p:sp>
      <p:sp>
        <p:nvSpPr>
          <p:cNvPr id="4" name="TextBox 3">
            <a:extLst>
              <a:ext uri="{FF2B5EF4-FFF2-40B4-BE49-F238E27FC236}">
                <a16:creationId xmlns:a16="http://schemas.microsoft.com/office/drawing/2014/main" id="{DBB210DD-3677-097B-0D7A-8B963AD533CA}"/>
              </a:ext>
            </a:extLst>
          </p:cNvPr>
          <p:cNvSpPr txBox="1"/>
          <p:nvPr/>
        </p:nvSpPr>
        <p:spPr>
          <a:xfrm>
            <a:off x="4886632" y="152229"/>
            <a:ext cx="4114800" cy="830997"/>
          </a:xfrm>
          <a:prstGeom prst="rect">
            <a:avLst/>
          </a:prstGeom>
          <a:noFill/>
        </p:spPr>
        <p:txBody>
          <a:bodyPr wrap="square" rtlCol="0">
            <a:spAutoFit/>
          </a:bodyPr>
          <a:lstStyle/>
          <a:p>
            <a:pPr algn="r"/>
            <a:r>
              <a:rPr lang="en-IN" sz="2400" b="1" dirty="0">
                <a:solidFill>
                  <a:srgbClr val="D47D26"/>
                </a:solidFill>
                <a:latin typeface="Times New Roman" panose="02020603050405020304" pitchFamily="18" charset="0"/>
                <a:cs typeface="Times New Roman" panose="02020603050405020304" pitchFamily="18" charset="0"/>
              </a:rPr>
              <a:t>Transfer learning</a:t>
            </a:r>
          </a:p>
          <a:p>
            <a:pPr algn="r"/>
            <a:endParaRPr lang="en-IN" sz="2400" b="1" dirty="0">
              <a:solidFill>
                <a:srgbClr val="D47D26"/>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8209D3F-D860-0681-6D25-FC2557F40C0C}"/>
              </a:ext>
            </a:extLst>
          </p:cNvPr>
          <p:cNvPicPr>
            <a:picLocks noChangeAspect="1"/>
          </p:cNvPicPr>
          <p:nvPr/>
        </p:nvPicPr>
        <p:blipFill>
          <a:blip r:embed="rId2"/>
          <a:stretch>
            <a:fillRect/>
          </a:stretch>
        </p:blipFill>
        <p:spPr>
          <a:xfrm>
            <a:off x="457200" y="2180250"/>
            <a:ext cx="4332643" cy="2214770"/>
          </a:xfrm>
          <a:prstGeom prst="rect">
            <a:avLst/>
          </a:prstGeom>
        </p:spPr>
      </p:pic>
      <p:pic>
        <p:nvPicPr>
          <p:cNvPr id="8" name="Picture 7">
            <a:extLst>
              <a:ext uri="{FF2B5EF4-FFF2-40B4-BE49-F238E27FC236}">
                <a16:creationId xmlns:a16="http://schemas.microsoft.com/office/drawing/2014/main" id="{284B2715-D56F-3F39-F161-79C7A4FDAD58}"/>
              </a:ext>
            </a:extLst>
          </p:cNvPr>
          <p:cNvPicPr>
            <a:picLocks noChangeAspect="1"/>
          </p:cNvPicPr>
          <p:nvPr/>
        </p:nvPicPr>
        <p:blipFill>
          <a:blip r:embed="rId3"/>
          <a:stretch>
            <a:fillRect/>
          </a:stretch>
        </p:blipFill>
        <p:spPr>
          <a:xfrm>
            <a:off x="5157930" y="1897028"/>
            <a:ext cx="3686186" cy="2554527"/>
          </a:xfrm>
          <a:prstGeom prst="rect">
            <a:avLst/>
          </a:prstGeom>
        </p:spPr>
      </p:pic>
    </p:spTree>
    <p:extLst>
      <p:ext uri="{BB962C8B-B14F-4D97-AF65-F5344CB8AC3E}">
        <p14:creationId xmlns:p14="http://schemas.microsoft.com/office/powerpoint/2010/main" val="79904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146C78-8B5E-A8A7-F52A-3C69767417CD}"/>
              </a:ext>
            </a:extLst>
          </p:cNvPr>
          <p:cNvSpPr>
            <a:spLocks noGrp="1"/>
          </p:cNvSpPr>
          <p:nvPr>
            <p:ph type="sldNum" sz="quarter" idx="10"/>
          </p:nvPr>
        </p:nvSpPr>
        <p:spPr>
          <a:xfrm>
            <a:off x="7010400" y="6595294"/>
            <a:ext cx="2133600" cy="304800"/>
          </a:xfrm>
        </p:spPr>
        <p:txBody>
          <a:bodyPr/>
          <a:lstStyle/>
          <a:p>
            <a:fld id="{B6F15528-21DE-4FAA-801E-634DDDAF4B2B}" type="slidenum">
              <a:rPr lang="en-US" smtClean="0"/>
              <a:t>17</a:t>
            </a:fld>
            <a:endParaRPr lang="en-US"/>
          </a:p>
        </p:txBody>
      </p:sp>
      <p:sp>
        <p:nvSpPr>
          <p:cNvPr id="4" name="Rectangle 3">
            <a:extLst>
              <a:ext uri="{FF2B5EF4-FFF2-40B4-BE49-F238E27FC236}">
                <a16:creationId xmlns:a16="http://schemas.microsoft.com/office/drawing/2014/main" id="{00F155DB-4BD1-3C10-C98D-78533874800A}"/>
              </a:ext>
            </a:extLst>
          </p:cNvPr>
          <p:cNvSpPr/>
          <p:nvPr/>
        </p:nvSpPr>
        <p:spPr>
          <a:xfrm>
            <a:off x="3352794" y="1538806"/>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Raw Data</a:t>
            </a:r>
          </a:p>
        </p:txBody>
      </p:sp>
      <p:sp>
        <p:nvSpPr>
          <p:cNvPr id="5" name="Rectangle 4">
            <a:extLst>
              <a:ext uri="{FF2B5EF4-FFF2-40B4-BE49-F238E27FC236}">
                <a16:creationId xmlns:a16="http://schemas.microsoft.com/office/drawing/2014/main" id="{BD8AC870-B473-1F24-D9FC-AC678F446BE3}"/>
              </a:ext>
            </a:extLst>
          </p:cNvPr>
          <p:cNvSpPr/>
          <p:nvPr/>
        </p:nvSpPr>
        <p:spPr>
          <a:xfrm>
            <a:off x="3352793" y="2148349"/>
            <a:ext cx="1504335" cy="6753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Apply pre-processing to data</a:t>
            </a:r>
          </a:p>
        </p:txBody>
      </p:sp>
      <p:sp>
        <p:nvSpPr>
          <p:cNvPr id="6" name="Rectangle 5">
            <a:extLst>
              <a:ext uri="{FF2B5EF4-FFF2-40B4-BE49-F238E27FC236}">
                <a16:creationId xmlns:a16="http://schemas.microsoft.com/office/drawing/2014/main" id="{95D34190-C51B-2D8F-1445-8C7A594F92C7}"/>
              </a:ext>
            </a:extLst>
          </p:cNvPr>
          <p:cNvSpPr/>
          <p:nvPr/>
        </p:nvSpPr>
        <p:spPr>
          <a:xfrm>
            <a:off x="5722360" y="2445170"/>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Testing set</a:t>
            </a:r>
          </a:p>
        </p:txBody>
      </p:sp>
      <p:sp>
        <p:nvSpPr>
          <p:cNvPr id="8" name="Rectangle 7">
            <a:extLst>
              <a:ext uri="{FF2B5EF4-FFF2-40B4-BE49-F238E27FC236}">
                <a16:creationId xmlns:a16="http://schemas.microsoft.com/office/drawing/2014/main" id="{A27D2DCD-551B-11B3-C562-9A95C12C304C}"/>
              </a:ext>
            </a:extLst>
          </p:cNvPr>
          <p:cNvSpPr/>
          <p:nvPr/>
        </p:nvSpPr>
        <p:spPr>
          <a:xfrm>
            <a:off x="3352790" y="4486046"/>
            <a:ext cx="1504335" cy="486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User model</a:t>
            </a:r>
          </a:p>
        </p:txBody>
      </p:sp>
      <p:sp>
        <p:nvSpPr>
          <p:cNvPr id="9" name="Rectangle 8">
            <a:extLst>
              <a:ext uri="{FF2B5EF4-FFF2-40B4-BE49-F238E27FC236}">
                <a16:creationId xmlns:a16="http://schemas.microsoft.com/office/drawing/2014/main" id="{19245440-AE6A-0B84-AB66-6071230AC93B}"/>
              </a:ext>
            </a:extLst>
          </p:cNvPr>
          <p:cNvSpPr/>
          <p:nvPr/>
        </p:nvSpPr>
        <p:spPr>
          <a:xfrm>
            <a:off x="3352789" y="5251120"/>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Deploy model</a:t>
            </a:r>
          </a:p>
        </p:txBody>
      </p:sp>
      <p:sp>
        <p:nvSpPr>
          <p:cNvPr id="10" name="Rectangle 9">
            <a:extLst>
              <a:ext uri="{FF2B5EF4-FFF2-40B4-BE49-F238E27FC236}">
                <a16:creationId xmlns:a16="http://schemas.microsoft.com/office/drawing/2014/main" id="{9100B503-6927-4E43-BCF6-A841ECADCC80}"/>
              </a:ext>
            </a:extLst>
          </p:cNvPr>
          <p:cNvSpPr/>
          <p:nvPr/>
        </p:nvSpPr>
        <p:spPr>
          <a:xfrm>
            <a:off x="5722360" y="3334458"/>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Training set</a:t>
            </a:r>
          </a:p>
        </p:txBody>
      </p:sp>
      <p:sp>
        <p:nvSpPr>
          <p:cNvPr id="22" name="TextBox 21">
            <a:extLst>
              <a:ext uri="{FF2B5EF4-FFF2-40B4-BE49-F238E27FC236}">
                <a16:creationId xmlns:a16="http://schemas.microsoft.com/office/drawing/2014/main" id="{565A0AC7-DA1C-3F6B-D451-4B93776758C2}"/>
              </a:ext>
            </a:extLst>
          </p:cNvPr>
          <p:cNvSpPr txBox="1"/>
          <p:nvPr/>
        </p:nvSpPr>
        <p:spPr>
          <a:xfrm>
            <a:off x="806245" y="984849"/>
            <a:ext cx="4527748"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Building and training a ML model:</a:t>
            </a:r>
          </a:p>
        </p:txBody>
      </p:sp>
      <p:sp>
        <p:nvSpPr>
          <p:cNvPr id="23" name="Rectangle 22">
            <a:extLst>
              <a:ext uri="{FF2B5EF4-FFF2-40B4-BE49-F238E27FC236}">
                <a16:creationId xmlns:a16="http://schemas.microsoft.com/office/drawing/2014/main" id="{2A2422EB-35A2-F6B0-3718-F941972DBE9E}"/>
              </a:ext>
            </a:extLst>
          </p:cNvPr>
          <p:cNvSpPr/>
          <p:nvPr/>
        </p:nvSpPr>
        <p:spPr>
          <a:xfrm>
            <a:off x="3352792" y="3037637"/>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Prepared Data</a:t>
            </a:r>
          </a:p>
        </p:txBody>
      </p:sp>
      <p:sp>
        <p:nvSpPr>
          <p:cNvPr id="24" name="Rectangle 23">
            <a:extLst>
              <a:ext uri="{FF2B5EF4-FFF2-40B4-BE49-F238E27FC236}">
                <a16:creationId xmlns:a16="http://schemas.microsoft.com/office/drawing/2014/main" id="{A876B0BA-A182-1A84-4B07-BB86BFF6DFFB}"/>
              </a:ext>
            </a:extLst>
          </p:cNvPr>
          <p:cNvSpPr/>
          <p:nvPr/>
        </p:nvSpPr>
        <p:spPr>
          <a:xfrm>
            <a:off x="3352791" y="3687880"/>
            <a:ext cx="1504335" cy="5264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Apply learning algorithm to data</a:t>
            </a:r>
          </a:p>
        </p:txBody>
      </p:sp>
      <p:cxnSp>
        <p:nvCxnSpPr>
          <p:cNvPr id="27" name="Straight Arrow Connector 26">
            <a:extLst>
              <a:ext uri="{FF2B5EF4-FFF2-40B4-BE49-F238E27FC236}">
                <a16:creationId xmlns:a16="http://schemas.microsoft.com/office/drawing/2014/main" id="{665BF8D3-2035-15ED-75DF-E483E1394B1E}"/>
              </a:ext>
            </a:extLst>
          </p:cNvPr>
          <p:cNvCxnSpPr>
            <a:stCxn id="4" idx="2"/>
            <a:endCxn id="5" idx="0"/>
          </p:cNvCxnSpPr>
          <p:nvPr/>
        </p:nvCxnSpPr>
        <p:spPr>
          <a:xfrm flipH="1">
            <a:off x="4104961" y="1917348"/>
            <a:ext cx="1" cy="231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9A9BB85B-8058-A2E4-D478-59762C31B331}"/>
              </a:ext>
            </a:extLst>
          </p:cNvPr>
          <p:cNvCxnSpPr>
            <a:stCxn id="5" idx="2"/>
            <a:endCxn id="23" idx="0"/>
          </p:cNvCxnSpPr>
          <p:nvPr/>
        </p:nvCxnSpPr>
        <p:spPr>
          <a:xfrm flipH="1">
            <a:off x="4104960" y="2823712"/>
            <a:ext cx="1" cy="2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8CA3D22-1463-62A1-688F-62D386BF2D14}"/>
              </a:ext>
            </a:extLst>
          </p:cNvPr>
          <p:cNvCxnSpPr>
            <a:stCxn id="23" idx="2"/>
            <a:endCxn id="24" idx="0"/>
          </p:cNvCxnSpPr>
          <p:nvPr/>
        </p:nvCxnSpPr>
        <p:spPr>
          <a:xfrm flipH="1">
            <a:off x="4104959" y="3416179"/>
            <a:ext cx="1" cy="271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A7209CD-92A2-6AF7-D9A3-31A0A77DFAC3}"/>
              </a:ext>
            </a:extLst>
          </p:cNvPr>
          <p:cNvCxnSpPr>
            <a:stCxn id="24" idx="2"/>
            <a:endCxn id="8" idx="0"/>
          </p:cNvCxnSpPr>
          <p:nvPr/>
        </p:nvCxnSpPr>
        <p:spPr>
          <a:xfrm flipH="1">
            <a:off x="4104958" y="4214345"/>
            <a:ext cx="1" cy="271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B303997-4FEF-131F-BA48-3CDED454F2D3}"/>
              </a:ext>
            </a:extLst>
          </p:cNvPr>
          <p:cNvCxnSpPr>
            <a:stCxn id="8" idx="2"/>
            <a:endCxn id="9" idx="0"/>
          </p:cNvCxnSpPr>
          <p:nvPr/>
        </p:nvCxnSpPr>
        <p:spPr>
          <a:xfrm flipH="1">
            <a:off x="4104957" y="4972432"/>
            <a:ext cx="1" cy="278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62DC4CB-2ED9-0824-B8A8-A43D17BE95DD}"/>
              </a:ext>
            </a:extLst>
          </p:cNvPr>
          <p:cNvCxnSpPr>
            <a:stCxn id="9" idx="2"/>
          </p:cNvCxnSpPr>
          <p:nvPr/>
        </p:nvCxnSpPr>
        <p:spPr>
          <a:xfrm>
            <a:off x="4104957" y="5629662"/>
            <a:ext cx="0" cy="399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F5F73C55-9486-0648-FDB7-F80C568AF294}"/>
              </a:ext>
            </a:extLst>
          </p:cNvPr>
          <p:cNvCxnSpPr>
            <a:stCxn id="23" idx="3"/>
            <a:endCxn id="6" idx="1"/>
          </p:cNvCxnSpPr>
          <p:nvPr/>
        </p:nvCxnSpPr>
        <p:spPr>
          <a:xfrm flipV="1">
            <a:off x="4857127" y="2634441"/>
            <a:ext cx="865233" cy="592467"/>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Connector: Elbow 44">
            <a:extLst>
              <a:ext uri="{FF2B5EF4-FFF2-40B4-BE49-F238E27FC236}">
                <a16:creationId xmlns:a16="http://schemas.microsoft.com/office/drawing/2014/main" id="{1DF8E54D-F787-9AF7-0711-72DFF716D8E9}"/>
              </a:ext>
            </a:extLst>
          </p:cNvPr>
          <p:cNvCxnSpPr>
            <a:cxnSpLocks/>
            <a:stCxn id="23" idx="3"/>
            <a:endCxn id="10" idx="1"/>
          </p:cNvCxnSpPr>
          <p:nvPr/>
        </p:nvCxnSpPr>
        <p:spPr>
          <a:xfrm>
            <a:off x="4857127" y="3226908"/>
            <a:ext cx="865233" cy="296821"/>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8C979FD-65C8-5A3A-8377-E98EE24F679A}"/>
              </a:ext>
            </a:extLst>
          </p:cNvPr>
          <p:cNvSpPr txBox="1"/>
          <p:nvPr/>
        </p:nvSpPr>
        <p:spPr>
          <a:xfrm>
            <a:off x="2866092" y="6081774"/>
            <a:ext cx="2477729"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Applications </a:t>
            </a:r>
          </a:p>
        </p:txBody>
      </p:sp>
      <p:cxnSp>
        <p:nvCxnSpPr>
          <p:cNvPr id="52" name="Connector: Elbow 51">
            <a:extLst>
              <a:ext uri="{FF2B5EF4-FFF2-40B4-BE49-F238E27FC236}">
                <a16:creationId xmlns:a16="http://schemas.microsoft.com/office/drawing/2014/main" id="{4015AA14-84C8-6F9A-0B96-99284A028848}"/>
              </a:ext>
            </a:extLst>
          </p:cNvPr>
          <p:cNvCxnSpPr>
            <a:stCxn id="8" idx="3"/>
            <a:endCxn id="24" idx="3"/>
          </p:cNvCxnSpPr>
          <p:nvPr/>
        </p:nvCxnSpPr>
        <p:spPr>
          <a:xfrm flipV="1">
            <a:off x="4857125" y="3951113"/>
            <a:ext cx="1" cy="778126"/>
          </a:xfrm>
          <a:prstGeom prst="bentConnector3">
            <a:avLst>
              <a:gd name="adj1" fmla="val 22860100000"/>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B31E3B87-9DA7-8EBB-DCBD-5245B3BBD15F}"/>
              </a:ext>
            </a:extLst>
          </p:cNvPr>
          <p:cNvCxnSpPr>
            <a:stCxn id="24" idx="1"/>
            <a:endCxn id="8" idx="1"/>
          </p:cNvCxnSpPr>
          <p:nvPr/>
        </p:nvCxnSpPr>
        <p:spPr>
          <a:xfrm rot="10800000" flipV="1">
            <a:off x="3352791" y="3951113"/>
            <a:ext cx="1" cy="778126"/>
          </a:xfrm>
          <a:prstGeom prst="bentConnector3">
            <a:avLst>
              <a:gd name="adj1" fmla="val 22860100000"/>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FF417CA3-BA09-894E-54DF-81D85A7C9440}"/>
              </a:ext>
            </a:extLst>
          </p:cNvPr>
          <p:cNvSpPr txBox="1"/>
          <p:nvPr/>
        </p:nvSpPr>
        <p:spPr>
          <a:xfrm>
            <a:off x="5054321" y="4073235"/>
            <a:ext cx="865233" cy="526029"/>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Find best model</a:t>
            </a:r>
          </a:p>
        </p:txBody>
      </p:sp>
    </p:spTree>
    <p:extLst>
      <p:ext uri="{BB962C8B-B14F-4D97-AF65-F5344CB8AC3E}">
        <p14:creationId xmlns:p14="http://schemas.microsoft.com/office/powerpoint/2010/main" val="41724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62570B-7C96-D5D3-6A16-C11573FE5F8A}"/>
              </a:ext>
            </a:extLst>
          </p:cNvPr>
          <p:cNvSpPr>
            <a:spLocks noGrp="1"/>
          </p:cNvSpPr>
          <p:nvPr>
            <p:ph/>
          </p:nvPr>
        </p:nvSpPr>
        <p:spPr>
          <a:xfrm>
            <a:off x="457200" y="1101213"/>
            <a:ext cx="8229600" cy="5024950"/>
          </a:xfrm>
        </p:spPr>
        <p:txBody>
          <a:bodyPr/>
          <a:lstStyle/>
          <a:p>
            <a:pPr marL="0" indent="0">
              <a:buNone/>
            </a:pPr>
            <a:r>
              <a:rPr lang="en-IN" sz="2000" dirty="0">
                <a:latin typeface="Times New Roman" panose="02020603050405020304" pitchFamily="18" charset="0"/>
                <a:cs typeface="Times New Roman" panose="02020603050405020304" pitchFamily="18" charset="0"/>
              </a:rPr>
              <a:t>Steps used to build a ML model: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1) Collect data for required classes.</a:t>
            </a:r>
          </a:p>
          <a:p>
            <a:pPr marL="0" indent="0">
              <a:buNone/>
            </a:pPr>
            <a:r>
              <a:rPr lang="en-US" sz="2000" dirty="0">
                <a:latin typeface="Times New Roman" panose="02020603050405020304" pitchFamily="18" charset="0"/>
                <a:cs typeface="Times New Roman" panose="02020603050405020304" pitchFamily="18" charset="0"/>
              </a:rPr>
              <a:t>2) Specify/Modify parameters of data:</a:t>
            </a:r>
          </a:p>
          <a:p>
            <a:pPr marL="0" indent="0">
              <a:buNone/>
            </a:pPr>
            <a:r>
              <a:rPr lang="en-US" sz="1800" dirty="0">
                <a:latin typeface="Times New Roman" panose="02020603050405020304" pitchFamily="18" charset="0"/>
                <a:cs typeface="Times New Roman" panose="02020603050405020304" pitchFamily="18" charset="0"/>
              </a:rPr>
              <a:t>        eye = frame[</a:t>
            </a:r>
            <a:r>
              <a:rPr lang="en-US" sz="1800" dirty="0" err="1">
                <a:latin typeface="Times New Roman" panose="02020603050405020304" pitchFamily="18" charset="0"/>
                <a:cs typeface="Times New Roman" panose="02020603050405020304" pitchFamily="18" charset="0"/>
              </a:rPr>
              <a:t>ey:ey</a:t>
            </a:r>
            <a:r>
              <a:rPr lang="en-US" sz="1800" dirty="0">
                <a:latin typeface="Times New Roman" panose="02020603050405020304" pitchFamily="18" charset="0"/>
                <a:cs typeface="Times New Roman" panose="02020603050405020304" pitchFamily="18" charset="0"/>
              </a:rPr>
              <a:t> + eh, </a:t>
            </a:r>
            <a:r>
              <a:rPr lang="en-US" sz="1800" dirty="0" err="1">
                <a:latin typeface="Times New Roman" panose="02020603050405020304" pitchFamily="18" charset="0"/>
                <a:cs typeface="Times New Roman" panose="02020603050405020304" pitchFamily="18" charset="0"/>
              </a:rPr>
              <a:t>ex:ex</a:t>
            </a:r>
            <a:r>
              <a:rPr lang="en-US" sz="1800" dirty="0">
                <a:latin typeface="Times New Roman" panose="02020603050405020304" pitchFamily="18" charset="0"/>
                <a:cs typeface="Times New Roman" panose="02020603050405020304" pitchFamily="18" charset="0"/>
              </a:rPr>
              <a:t> + w] 	#pre-processing data</a:t>
            </a:r>
          </a:p>
          <a:p>
            <a:pPr marL="0" indent="0">
              <a:buNone/>
            </a:pPr>
            <a:r>
              <a:rPr lang="en-US" sz="1800" dirty="0">
                <a:latin typeface="Times New Roman" panose="02020603050405020304" pitchFamily="18" charset="0"/>
                <a:cs typeface="Times New Roman" panose="02020603050405020304" pitchFamily="18" charset="0"/>
              </a:rPr>
              <a:t>        eye = cv2.resize(eye, (80, 80))</a:t>
            </a:r>
          </a:p>
          <a:p>
            <a:pPr marL="0" indent="0">
              <a:buNone/>
            </a:pPr>
            <a:r>
              <a:rPr lang="en-US" sz="1800" dirty="0">
                <a:latin typeface="Times New Roman" panose="02020603050405020304" pitchFamily="18" charset="0"/>
                <a:cs typeface="Times New Roman" panose="02020603050405020304" pitchFamily="18" charset="0"/>
              </a:rPr>
              <a:t>       eye = eye / 255</a:t>
            </a:r>
          </a:p>
          <a:p>
            <a:pPr marL="0" indent="0">
              <a:buNone/>
            </a:pPr>
            <a:r>
              <a:rPr lang="en-US" sz="1800" dirty="0">
                <a:latin typeface="Times New Roman" panose="02020603050405020304" pitchFamily="18" charset="0"/>
                <a:cs typeface="Times New Roman" panose="02020603050405020304" pitchFamily="18" charset="0"/>
              </a:rPr>
              <a:t>        eye = </a:t>
            </a:r>
            <a:r>
              <a:rPr lang="en-US" sz="1800" dirty="0" err="1">
                <a:latin typeface="Times New Roman" panose="02020603050405020304" pitchFamily="18" charset="0"/>
                <a:cs typeface="Times New Roman" panose="02020603050405020304" pitchFamily="18" charset="0"/>
              </a:rPr>
              <a:t>eye.reshape</a:t>
            </a:r>
            <a:r>
              <a:rPr lang="en-US" sz="1800" dirty="0">
                <a:latin typeface="Times New Roman" panose="02020603050405020304" pitchFamily="18" charset="0"/>
                <a:cs typeface="Times New Roman" panose="02020603050405020304" pitchFamily="18" charset="0"/>
              </a:rPr>
              <a:t>(80, 80, 3)</a:t>
            </a:r>
          </a:p>
          <a:p>
            <a:pPr marL="0" indent="0">
              <a:buNone/>
            </a:pPr>
            <a:r>
              <a:rPr lang="en-US" sz="1800" dirty="0">
                <a:latin typeface="Times New Roman" panose="02020603050405020304" pitchFamily="18" charset="0"/>
                <a:cs typeface="Times New Roman" panose="02020603050405020304" pitchFamily="18" charset="0"/>
              </a:rPr>
              <a:t>        eye = </a:t>
            </a:r>
            <a:r>
              <a:rPr lang="en-US" sz="1800" dirty="0" err="1">
                <a:latin typeface="Times New Roman" panose="02020603050405020304" pitchFamily="18" charset="0"/>
                <a:cs typeface="Times New Roman" panose="02020603050405020304" pitchFamily="18" charset="0"/>
              </a:rPr>
              <a:t>np.expand_dims</a:t>
            </a:r>
            <a:r>
              <a:rPr lang="en-US" sz="1800" dirty="0">
                <a:latin typeface="Times New Roman" panose="02020603050405020304" pitchFamily="18" charset="0"/>
                <a:cs typeface="Times New Roman" panose="02020603050405020304" pitchFamily="18" charset="0"/>
              </a:rPr>
              <a:t>(eye, axis=0)</a:t>
            </a:r>
          </a:p>
          <a:p>
            <a:pPr marL="0" indent="0">
              <a:buNone/>
            </a:pPr>
            <a:r>
              <a:rPr lang="en-US" sz="2000" dirty="0">
                <a:latin typeface="Times New Roman" panose="02020603050405020304" pitchFamily="18" charset="0"/>
                <a:cs typeface="Times New Roman" panose="02020603050405020304" pitchFamily="18" charset="0"/>
              </a:rPr>
              <a:t>3) Apply machine learning algorithm(Keras-InceptionV3)</a:t>
            </a:r>
          </a:p>
          <a:p>
            <a:pPr marL="0" indent="0">
              <a:buNone/>
            </a:pPr>
            <a:r>
              <a:rPr lang="en-US" sz="2000" dirty="0">
                <a:latin typeface="Times New Roman" panose="02020603050405020304" pitchFamily="18" charset="0"/>
                <a:cs typeface="Times New Roman" panose="02020603050405020304" pitchFamily="18" charset="0"/>
              </a:rPr>
              <a:t>4) Iterate till best model found</a:t>
            </a:r>
          </a:p>
          <a:p>
            <a:pPr marL="0" indent="0">
              <a:buNone/>
            </a:pPr>
            <a:r>
              <a:rPr lang="en-US" sz="2000" dirty="0">
                <a:latin typeface="Times New Roman" panose="02020603050405020304" pitchFamily="18" charset="0"/>
                <a:cs typeface="Times New Roman" panose="02020603050405020304" pitchFamily="18" charset="0"/>
              </a:rPr>
              <a:t>5) Choose the model for deployment.</a:t>
            </a:r>
          </a:p>
          <a:p>
            <a:pPr marL="457200" indent="-457200">
              <a:buAutoNum type="arabicParenR"/>
            </a:pPr>
            <a:endParaRPr lang="en-US"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6331250-E469-A18A-97FB-B4CD654F5AA8}"/>
              </a:ext>
            </a:extLst>
          </p:cNvPr>
          <p:cNvSpPr>
            <a:spLocks noGrp="1"/>
          </p:cNvSpPr>
          <p:nvPr>
            <p:ph type="sldNum" sz="quarter" idx="10"/>
          </p:nvPr>
        </p:nvSpPr>
        <p:spPr/>
        <p:txBody>
          <a:bodyPr/>
          <a:lstStyle/>
          <a:p>
            <a:fld id="{B6F15528-21DE-4FAA-801E-634DDDAF4B2B}" type="slidenum">
              <a:rPr lang="en-US" smtClean="0"/>
              <a:t>18</a:t>
            </a:fld>
            <a:endParaRPr lang="en-US"/>
          </a:p>
        </p:txBody>
      </p:sp>
    </p:spTree>
    <p:extLst>
      <p:ext uri="{BB962C8B-B14F-4D97-AF65-F5344CB8AC3E}">
        <p14:creationId xmlns:p14="http://schemas.microsoft.com/office/powerpoint/2010/main" val="164548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56C8D-C352-1AE0-5030-C7E42CDF589A}"/>
              </a:ext>
            </a:extLst>
          </p:cNvPr>
          <p:cNvSpPr>
            <a:spLocks noGrp="1"/>
          </p:cNvSpPr>
          <p:nvPr>
            <p:ph type="sldNum" sz="quarter" idx="10"/>
          </p:nvPr>
        </p:nvSpPr>
        <p:spPr>
          <a:xfrm>
            <a:off x="7010400" y="6553200"/>
            <a:ext cx="2133600" cy="304800"/>
          </a:xfrm>
        </p:spPr>
        <p:txBody>
          <a:bodyPr/>
          <a:lstStyle/>
          <a:p>
            <a:fld id="{B6F15528-21DE-4FAA-801E-634DDDAF4B2B}" type="slidenum">
              <a:rPr lang="en-US" smtClean="0"/>
              <a:t>19</a:t>
            </a:fld>
            <a:endParaRPr lang="en-US"/>
          </a:p>
        </p:txBody>
      </p:sp>
      <p:sp>
        <p:nvSpPr>
          <p:cNvPr id="4" name="Rectangle 3">
            <a:extLst>
              <a:ext uri="{FF2B5EF4-FFF2-40B4-BE49-F238E27FC236}">
                <a16:creationId xmlns:a16="http://schemas.microsoft.com/office/drawing/2014/main" id="{FC7C2DBC-1B46-C4A3-B7A9-FAB1994AD54B}"/>
              </a:ext>
            </a:extLst>
          </p:cNvPr>
          <p:cNvSpPr/>
          <p:nvPr/>
        </p:nvSpPr>
        <p:spPr>
          <a:xfrm>
            <a:off x="2703871" y="1337250"/>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Webcam on</a:t>
            </a:r>
          </a:p>
        </p:txBody>
      </p:sp>
      <p:sp>
        <p:nvSpPr>
          <p:cNvPr id="5" name="Rectangle 4">
            <a:extLst>
              <a:ext uri="{FF2B5EF4-FFF2-40B4-BE49-F238E27FC236}">
                <a16:creationId xmlns:a16="http://schemas.microsoft.com/office/drawing/2014/main" id="{5F8521FC-63DB-2C22-4738-8211983A3F7C}"/>
              </a:ext>
            </a:extLst>
          </p:cNvPr>
          <p:cNvSpPr/>
          <p:nvPr/>
        </p:nvSpPr>
        <p:spPr>
          <a:xfrm>
            <a:off x="2713702" y="1980476"/>
            <a:ext cx="1504335" cy="4596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err="1">
                <a:latin typeface="Times New Roman" panose="02020603050405020304" pitchFamily="18" charset="0"/>
                <a:cs typeface="Times New Roman" panose="02020603050405020304" pitchFamily="18" charset="0"/>
              </a:rPr>
              <a:t>Harcascade</a:t>
            </a:r>
            <a:r>
              <a:rPr lang="en-IN" sz="1400" dirty="0">
                <a:latin typeface="Times New Roman" panose="02020603050405020304" pitchFamily="18" charset="0"/>
                <a:cs typeface="Times New Roman" panose="02020603050405020304" pitchFamily="18" charset="0"/>
              </a:rPr>
              <a:t> feature detection</a:t>
            </a:r>
          </a:p>
        </p:txBody>
      </p:sp>
      <p:sp>
        <p:nvSpPr>
          <p:cNvPr id="6" name="Rectangle 5">
            <a:extLst>
              <a:ext uri="{FF2B5EF4-FFF2-40B4-BE49-F238E27FC236}">
                <a16:creationId xmlns:a16="http://schemas.microsoft.com/office/drawing/2014/main" id="{D1672482-C4AA-300B-7D11-830C2FD8B473}"/>
              </a:ext>
            </a:extLst>
          </p:cNvPr>
          <p:cNvSpPr/>
          <p:nvPr/>
        </p:nvSpPr>
        <p:spPr>
          <a:xfrm>
            <a:off x="2713702" y="5943147"/>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continue</a:t>
            </a:r>
          </a:p>
        </p:txBody>
      </p:sp>
      <p:sp>
        <p:nvSpPr>
          <p:cNvPr id="7" name="Diamond 6">
            <a:extLst>
              <a:ext uri="{FF2B5EF4-FFF2-40B4-BE49-F238E27FC236}">
                <a16:creationId xmlns:a16="http://schemas.microsoft.com/office/drawing/2014/main" id="{702FC110-A356-E9B8-2F0F-0C7C2AB0D7A8}"/>
              </a:ext>
            </a:extLst>
          </p:cNvPr>
          <p:cNvSpPr/>
          <p:nvPr/>
        </p:nvSpPr>
        <p:spPr>
          <a:xfrm>
            <a:off x="2703869" y="3505828"/>
            <a:ext cx="1504337" cy="146298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latin typeface="Times New Roman" panose="02020603050405020304" pitchFamily="18" charset="0"/>
                <a:cs typeface="Times New Roman" panose="02020603050405020304" pitchFamily="18" charset="0"/>
              </a:rPr>
              <a:t>Model predication</a:t>
            </a:r>
          </a:p>
        </p:txBody>
      </p:sp>
      <p:sp>
        <p:nvSpPr>
          <p:cNvPr id="8" name="Rectangle 7">
            <a:extLst>
              <a:ext uri="{FF2B5EF4-FFF2-40B4-BE49-F238E27FC236}">
                <a16:creationId xmlns:a16="http://schemas.microsoft.com/office/drawing/2014/main" id="{BB2C1632-9A5D-B399-5B2C-CB32E0AFD0FA}"/>
              </a:ext>
            </a:extLst>
          </p:cNvPr>
          <p:cNvSpPr/>
          <p:nvPr/>
        </p:nvSpPr>
        <p:spPr>
          <a:xfrm>
            <a:off x="5412651" y="3282583"/>
            <a:ext cx="1504335" cy="486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Timestamp database entry</a:t>
            </a:r>
          </a:p>
        </p:txBody>
      </p:sp>
      <p:sp>
        <p:nvSpPr>
          <p:cNvPr id="9" name="Rectangle 8">
            <a:extLst>
              <a:ext uri="{FF2B5EF4-FFF2-40B4-BE49-F238E27FC236}">
                <a16:creationId xmlns:a16="http://schemas.microsoft.com/office/drawing/2014/main" id="{681506E4-4450-E21E-F6C2-AABEC41FC141}"/>
              </a:ext>
            </a:extLst>
          </p:cNvPr>
          <p:cNvSpPr/>
          <p:nvPr/>
        </p:nvSpPr>
        <p:spPr>
          <a:xfrm>
            <a:off x="5412651" y="4242277"/>
            <a:ext cx="1504335" cy="3785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Sound alarm</a:t>
            </a:r>
          </a:p>
        </p:txBody>
      </p:sp>
      <p:sp>
        <p:nvSpPr>
          <p:cNvPr id="10" name="Rectangle 9">
            <a:extLst>
              <a:ext uri="{FF2B5EF4-FFF2-40B4-BE49-F238E27FC236}">
                <a16:creationId xmlns:a16="http://schemas.microsoft.com/office/drawing/2014/main" id="{C7B8CF50-EA1E-CDA9-4DB6-647D081145B8}"/>
              </a:ext>
            </a:extLst>
          </p:cNvPr>
          <p:cNvSpPr/>
          <p:nvPr/>
        </p:nvSpPr>
        <p:spPr>
          <a:xfrm>
            <a:off x="5412652" y="2275407"/>
            <a:ext cx="1504335" cy="716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Save Screenshot of “closed eye” state </a:t>
            </a:r>
          </a:p>
        </p:txBody>
      </p:sp>
      <p:cxnSp>
        <p:nvCxnSpPr>
          <p:cNvPr id="11" name="Straight Arrow Connector 10">
            <a:extLst>
              <a:ext uri="{FF2B5EF4-FFF2-40B4-BE49-F238E27FC236}">
                <a16:creationId xmlns:a16="http://schemas.microsoft.com/office/drawing/2014/main" id="{D4C2A8A7-E1FF-6B6F-C694-CD5B79C50377}"/>
              </a:ext>
            </a:extLst>
          </p:cNvPr>
          <p:cNvCxnSpPr>
            <a:stCxn id="4" idx="2"/>
            <a:endCxn id="5" idx="0"/>
          </p:cNvCxnSpPr>
          <p:nvPr/>
        </p:nvCxnSpPr>
        <p:spPr>
          <a:xfrm>
            <a:off x="3456039" y="1715792"/>
            <a:ext cx="9831" cy="264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F08B9E2-72FA-ED40-48E5-A5D1FF6259AF}"/>
              </a:ext>
            </a:extLst>
          </p:cNvPr>
          <p:cNvCxnSpPr>
            <a:cxnSpLocks/>
            <a:stCxn id="50" idx="2"/>
            <a:endCxn id="6" idx="0"/>
          </p:cNvCxnSpPr>
          <p:nvPr/>
        </p:nvCxnSpPr>
        <p:spPr>
          <a:xfrm>
            <a:off x="3465870" y="5663990"/>
            <a:ext cx="0" cy="279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3F63850B-29D2-4ECF-9156-B6BA7B9905BC}"/>
              </a:ext>
            </a:extLst>
          </p:cNvPr>
          <p:cNvCxnSpPr>
            <a:cxnSpLocks/>
            <a:stCxn id="7" idx="3"/>
            <a:endCxn id="9" idx="1"/>
          </p:cNvCxnSpPr>
          <p:nvPr/>
        </p:nvCxnSpPr>
        <p:spPr>
          <a:xfrm>
            <a:off x="4208206" y="4237319"/>
            <a:ext cx="1204445" cy="1942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4B77BAC-2CE9-3DEA-9D0A-38AF219D556D}"/>
              </a:ext>
            </a:extLst>
          </p:cNvPr>
          <p:cNvCxnSpPr>
            <a:stCxn id="9" idx="0"/>
            <a:endCxn id="8" idx="2"/>
          </p:cNvCxnSpPr>
          <p:nvPr/>
        </p:nvCxnSpPr>
        <p:spPr>
          <a:xfrm flipV="1">
            <a:off x="6164819" y="3768969"/>
            <a:ext cx="0" cy="473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22EE9C1-BDAB-F893-92E1-17F2F609C027}"/>
              </a:ext>
            </a:extLst>
          </p:cNvPr>
          <p:cNvCxnSpPr>
            <a:stCxn id="8" idx="0"/>
            <a:endCxn id="10" idx="2"/>
          </p:cNvCxnSpPr>
          <p:nvPr/>
        </p:nvCxnSpPr>
        <p:spPr>
          <a:xfrm flipV="1">
            <a:off x="6164819" y="2992352"/>
            <a:ext cx="1" cy="290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1E7F124B-02B8-90C1-C4B7-9D6E45069995}"/>
              </a:ext>
            </a:extLst>
          </p:cNvPr>
          <p:cNvCxnSpPr>
            <a:stCxn id="10" idx="0"/>
            <a:endCxn id="4" idx="3"/>
          </p:cNvCxnSpPr>
          <p:nvPr/>
        </p:nvCxnSpPr>
        <p:spPr>
          <a:xfrm rot="16200000" flipV="1">
            <a:off x="4812070" y="922657"/>
            <a:ext cx="748886" cy="19566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Elbow 17">
            <a:extLst>
              <a:ext uri="{FF2B5EF4-FFF2-40B4-BE49-F238E27FC236}">
                <a16:creationId xmlns:a16="http://schemas.microsoft.com/office/drawing/2014/main" id="{359627B2-9262-88B4-4397-1C7D1D22DC9F}"/>
              </a:ext>
            </a:extLst>
          </p:cNvPr>
          <p:cNvCxnSpPr>
            <a:stCxn id="6" idx="1"/>
            <a:endCxn id="4" idx="1"/>
          </p:cNvCxnSpPr>
          <p:nvPr/>
        </p:nvCxnSpPr>
        <p:spPr>
          <a:xfrm rot="10800000">
            <a:off x="2703872" y="1526522"/>
            <a:ext cx="9831" cy="4605897"/>
          </a:xfrm>
          <a:prstGeom prst="bentConnector3">
            <a:avLst>
              <a:gd name="adj1" fmla="val 2425298"/>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2B859D9-0CF3-11C6-8145-A12A4992C264}"/>
              </a:ext>
            </a:extLst>
          </p:cNvPr>
          <p:cNvSpPr txBox="1"/>
          <p:nvPr/>
        </p:nvSpPr>
        <p:spPr>
          <a:xfrm>
            <a:off x="4220490" y="3965952"/>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&lt; 0.30</a:t>
            </a:r>
          </a:p>
        </p:txBody>
      </p:sp>
      <p:sp>
        <p:nvSpPr>
          <p:cNvPr id="20" name="TextBox 19">
            <a:extLst>
              <a:ext uri="{FF2B5EF4-FFF2-40B4-BE49-F238E27FC236}">
                <a16:creationId xmlns:a16="http://schemas.microsoft.com/office/drawing/2014/main" id="{57C049FB-0A18-5400-E4F4-32CC05F08EC4}"/>
              </a:ext>
            </a:extLst>
          </p:cNvPr>
          <p:cNvSpPr txBox="1"/>
          <p:nvPr/>
        </p:nvSpPr>
        <p:spPr>
          <a:xfrm>
            <a:off x="3618272" y="5595157"/>
            <a:ext cx="73741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Eyes==1</a:t>
            </a:r>
          </a:p>
        </p:txBody>
      </p:sp>
      <p:sp>
        <p:nvSpPr>
          <p:cNvPr id="21" name="TextBox 20">
            <a:extLst>
              <a:ext uri="{FF2B5EF4-FFF2-40B4-BE49-F238E27FC236}">
                <a16:creationId xmlns:a16="http://schemas.microsoft.com/office/drawing/2014/main" id="{670AF4E8-634A-8931-6973-9D666C2B8533}"/>
              </a:ext>
            </a:extLst>
          </p:cNvPr>
          <p:cNvSpPr txBox="1"/>
          <p:nvPr/>
        </p:nvSpPr>
        <p:spPr>
          <a:xfrm>
            <a:off x="452283" y="828005"/>
            <a:ext cx="523076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3) ML model based prediction:</a:t>
            </a:r>
          </a:p>
        </p:txBody>
      </p:sp>
      <p:sp>
        <p:nvSpPr>
          <p:cNvPr id="25" name="Rectangle 24">
            <a:extLst>
              <a:ext uri="{FF2B5EF4-FFF2-40B4-BE49-F238E27FC236}">
                <a16:creationId xmlns:a16="http://schemas.microsoft.com/office/drawing/2014/main" id="{845D08F4-FCD0-18B9-540B-8F57E68B1097}"/>
              </a:ext>
            </a:extLst>
          </p:cNvPr>
          <p:cNvSpPr/>
          <p:nvPr/>
        </p:nvSpPr>
        <p:spPr>
          <a:xfrm>
            <a:off x="2703871" y="2655838"/>
            <a:ext cx="1504335" cy="6267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Eye feature extract and store to variable</a:t>
            </a:r>
          </a:p>
        </p:txBody>
      </p:sp>
      <p:sp>
        <p:nvSpPr>
          <p:cNvPr id="50" name="Rectangle 49">
            <a:extLst>
              <a:ext uri="{FF2B5EF4-FFF2-40B4-BE49-F238E27FC236}">
                <a16:creationId xmlns:a16="http://schemas.microsoft.com/office/drawing/2014/main" id="{E219E916-490A-DF05-257E-FC519192A872}"/>
              </a:ext>
            </a:extLst>
          </p:cNvPr>
          <p:cNvSpPr/>
          <p:nvPr/>
        </p:nvSpPr>
        <p:spPr>
          <a:xfrm>
            <a:off x="2713702" y="5240176"/>
            <a:ext cx="1504335" cy="423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Display “eyes open”</a:t>
            </a:r>
          </a:p>
        </p:txBody>
      </p:sp>
      <p:cxnSp>
        <p:nvCxnSpPr>
          <p:cNvPr id="55" name="Straight Arrow Connector 54">
            <a:extLst>
              <a:ext uri="{FF2B5EF4-FFF2-40B4-BE49-F238E27FC236}">
                <a16:creationId xmlns:a16="http://schemas.microsoft.com/office/drawing/2014/main" id="{6EA101B1-DCCE-D4E0-788B-B5ADD95B26EC}"/>
              </a:ext>
            </a:extLst>
          </p:cNvPr>
          <p:cNvCxnSpPr>
            <a:stCxn id="25" idx="2"/>
            <a:endCxn id="7" idx="0"/>
          </p:cNvCxnSpPr>
          <p:nvPr/>
        </p:nvCxnSpPr>
        <p:spPr>
          <a:xfrm flipH="1">
            <a:off x="3456038" y="3282583"/>
            <a:ext cx="1" cy="223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01886A9-B0FF-CFE1-B2A0-3D7D87F817A2}"/>
              </a:ext>
            </a:extLst>
          </p:cNvPr>
          <p:cNvCxnSpPr>
            <a:stCxn id="7" idx="2"/>
            <a:endCxn id="50" idx="0"/>
          </p:cNvCxnSpPr>
          <p:nvPr/>
        </p:nvCxnSpPr>
        <p:spPr>
          <a:xfrm>
            <a:off x="3456038" y="4968809"/>
            <a:ext cx="9832" cy="271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949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52400"/>
            <a:ext cx="6172200" cy="533400"/>
          </a:xfrm>
        </p:spPr>
        <p:txBody>
          <a:bodyPr/>
          <a:lstStyle/>
          <a:p>
            <a:r>
              <a:rPr lang="en-US" sz="2400" dirty="0">
                <a:latin typeface="Times New Roman" panose="02020603050405020304" charset="0"/>
                <a:cs typeface="Times New Roman" panose="02020603050405020304" charset="0"/>
              </a:rPr>
              <a:t>                   </a:t>
            </a:r>
            <a:r>
              <a:rPr lang="en-US" sz="3600" b="1" dirty="0">
                <a:solidFill>
                  <a:srgbClr val="CC6600"/>
                </a:solidFill>
                <a:latin typeface="Times New Roman" panose="02020603050405020304" charset="0"/>
                <a:cs typeface="Times New Roman" panose="02020603050405020304" charset="0"/>
              </a:rPr>
              <a:t>Presentation Outline</a:t>
            </a:r>
            <a:br>
              <a:rPr lang="en-US" sz="2800" b="1" i="1" dirty="0">
                <a:solidFill>
                  <a:srgbClr val="CC6600"/>
                </a:solidFill>
                <a:latin typeface="Times New Roman" panose="02020603050405020304" charset="0"/>
                <a:cs typeface="Times New Roman" panose="02020603050405020304" charset="0"/>
              </a:rPr>
            </a:b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04800" y="1478016"/>
            <a:ext cx="8534400" cy="5715000"/>
          </a:xfrm>
        </p:spPr>
        <p:txBody>
          <a:bodyPr/>
          <a:lstStyle/>
          <a:p>
            <a:pPr>
              <a:spcBef>
                <a:spcPct val="50000"/>
              </a:spcBef>
              <a:spcAft>
                <a:spcPts val="600"/>
              </a:spcAft>
              <a:buFontTx/>
              <a:buAutoNum type="arabicPeriod"/>
            </a:pPr>
            <a:r>
              <a:rPr lang="en-US" sz="2000" kern="1200" dirty="0">
                <a:solidFill>
                  <a:schemeClr val="accent4">
                    <a:lumMod val="95000"/>
                    <a:lumOff val="5000"/>
                  </a:schemeClr>
                </a:solidFill>
                <a:latin typeface="Times New Roman" panose="02020603050405020304" charset="0"/>
                <a:cs typeface="Times New Roman" panose="02020603050405020304" charset="0"/>
              </a:rPr>
              <a:t>Introduction</a:t>
            </a:r>
          </a:p>
          <a:p>
            <a:pPr marL="0" indent="0">
              <a:spcBef>
                <a:spcPct val="50000"/>
              </a:spcBef>
              <a:spcAft>
                <a:spcPts val="600"/>
              </a:spcAft>
              <a:buNone/>
            </a:pPr>
            <a:r>
              <a:rPr lang="en-US" sz="2000" kern="1200" dirty="0">
                <a:solidFill>
                  <a:schemeClr val="accent4">
                    <a:lumMod val="95000"/>
                    <a:lumOff val="5000"/>
                  </a:schemeClr>
                </a:solidFill>
                <a:latin typeface="Times New Roman" panose="02020603050405020304" charset="0"/>
                <a:cs typeface="Times New Roman" panose="02020603050405020304" charset="0"/>
              </a:rPr>
              <a:t>2.   Objective</a:t>
            </a:r>
          </a:p>
          <a:p>
            <a:pPr marL="457200" indent="-457200">
              <a:spcBef>
                <a:spcPct val="50000"/>
              </a:spcBef>
              <a:spcAft>
                <a:spcPts val="600"/>
              </a:spcAft>
              <a:buFontTx/>
              <a:buAutoNum type="arabicPeriod" startAt="3"/>
            </a:pPr>
            <a:r>
              <a:rPr lang="en-US" sz="2000" kern="1200" dirty="0">
                <a:solidFill>
                  <a:schemeClr val="accent4">
                    <a:lumMod val="95000"/>
                    <a:lumOff val="5000"/>
                  </a:schemeClr>
                </a:solidFill>
                <a:latin typeface="Times New Roman" panose="02020603050405020304" charset="0"/>
                <a:cs typeface="Times New Roman" panose="02020603050405020304" charset="0"/>
              </a:rPr>
              <a:t>Methodology</a:t>
            </a:r>
          </a:p>
          <a:p>
            <a:pPr marL="457200" indent="-457200">
              <a:spcBef>
                <a:spcPct val="50000"/>
              </a:spcBef>
              <a:spcAft>
                <a:spcPts val="600"/>
              </a:spcAft>
              <a:buFontTx/>
              <a:buAutoNum type="arabicPeriod" startAt="3"/>
            </a:pPr>
            <a:r>
              <a:rPr lang="en-US" sz="2000" kern="1200" dirty="0">
                <a:solidFill>
                  <a:schemeClr val="accent4">
                    <a:lumMod val="95000"/>
                    <a:lumOff val="5000"/>
                  </a:schemeClr>
                </a:solidFill>
                <a:latin typeface="Times New Roman" panose="02020603050405020304" charset="0"/>
                <a:cs typeface="Times New Roman" panose="02020603050405020304" charset="0"/>
              </a:rPr>
              <a:t>Literature Review</a:t>
            </a:r>
          </a:p>
          <a:p>
            <a:pPr marL="457200" indent="-457200">
              <a:spcBef>
                <a:spcPct val="50000"/>
              </a:spcBef>
              <a:spcAft>
                <a:spcPts val="600"/>
              </a:spcAft>
              <a:buFontTx/>
              <a:buAutoNum type="arabicPeriod" startAt="3"/>
            </a:pPr>
            <a:r>
              <a:rPr lang="en-US" sz="2000" kern="1200" dirty="0">
                <a:solidFill>
                  <a:schemeClr val="accent4">
                    <a:lumMod val="95000"/>
                    <a:lumOff val="5000"/>
                  </a:schemeClr>
                </a:solidFill>
                <a:latin typeface="Times New Roman" panose="02020603050405020304" charset="0"/>
                <a:cs typeface="Times New Roman" panose="02020603050405020304" charset="0"/>
              </a:rPr>
              <a:t>Block Diagram </a:t>
            </a:r>
          </a:p>
          <a:p>
            <a:pPr marL="0" indent="0">
              <a:spcBef>
                <a:spcPct val="50000"/>
              </a:spcBef>
              <a:spcAft>
                <a:spcPts val="600"/>
              </a:spcAft>
              <a:buNone/>
            </a:pPr>
            <a:r>
              <a:rPr lang="en-US" sz="2000" kern="1200" dirty="0">
                <a:solidFill>
                  <a:schemeClr val="accent4">
                    <a:lumMod val="95000"/>
                    <a:lumOff val="5000"/>
                  </a:schemeClr>
                </a:solidFill>
                <a:latin typeface="Times New Roman" panose="02020603050405020304" charset="0"/>
                <a:cs typeface="Times New Roman" panose="02020603050405020304" charset="0"/>
              </a:rPr>
              <a:t>6.   Completed Work  </a:t>
            </a:r>
          </a:p>
          <a:p>
            <a:pPr marL="0" indent="0">
              <a:spcBef>
                <a:spcPct val="50000"/>
              </a:spcBef>
              <a:spcAft>
                <a:spcPts val="600"/>
              </a:spcAft>
              <a:buNone/>
            </a:pPr>
            <a:r>
              <a:rPr lang="en-US" sz="2000" kern="1200" dirty="0">
                <a:solidFill>
                  <a:schemeClr val="accent4">
                    <a:lumMod val="95000"/>
                    <a:lumOff val="5000"/>
                  </a:schemeClr>
                </a:solidFill>
                <a:latin typeface="Times New Roman" panose="02020603050405020304" charset="0"/>
                <a:cs typeface="Times New Roman" panose="02020603050405020304" charset="0"/>
              </a:rPr>
              <a:t>7.   Inference</a:t>
            </a:r>
          </a:p>
          <a:p>
            <a:pPr marL="0" indent="0">
              <a:spcBef>
                <a:spcPct val="50000"/>
              </a:spcBef>
              <a:spcAft>
                <a:spcPts val="600"/>
              </a:spcAft>
              <a:buNone/>
            </a:pPr>
            <a:r>
              <a:rPr lang="en-US" sz="2000" kern="1200" dirty="0">
                <a:solidFill>
                  <a:schemeClr val="accent4">
                    <a:lumMod val="95000"/>
                    <a:lumOff val="5000"/>
                  </a:schemeClr>
                </a:solidFill>
                <a:latin typeface="Times New Roman" panose="02020603050405020304" charset="0"/>
                <a:cs typeface="Times New Roman" panose="02020603050405020304" charset="0"/>
              </a:rPr>
              <a:t>8.   References</a:t>
            </a:r>
          </a:p>
        </p:txBody>
      </p:sp>
      <p:sp>
        <p:nvSpPr>
          <p:cNvPr id="4" name="Slide Number Placeholder 3"/>
          <p:cNvSpPr>
            <a:spLocks noGrp="1"/>
          </p:cNvSpPr>
          <p:nvPr>
            <p:ph type="sldNum" sz="quarter" idx="10"/>
          </p:nvPr>
        </p:nvSpPr>
        <p:spPr/>
        <p:txBody>
          <a:bodyPr/>
          <a:lstStyle/>
          <a:p>
            <a:fld id="{B6F15528-21DE-4FAA-801E-634DDDAF4B2B}" type="slidenum">
              <a:rPr lang="en-US" smtClean="0">
                <a:latin typeface="Times New Roman" panose="02020603050405020304" charset="0"/>
                <a:cs typeface="Times New Roman" panose="02020603050405020304" charset="0"/>
              </a:rPr>
              <a:t>2</a:t>
            </a:fld>
            <a:endParaRPr lang="en-US">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EE0910-5348-9D7F-C087-935ED3B2D03C}"/>
              </a:ext>
            </a:extLst>
          </p:cNvPr>
          <p:cNvSpPr>
            <a:spLocks noGrp="1"/>
          </p:cNvSpPr>
          <p:nvPr>
            <p:ph type="sldNum" sz="quarter" idx="10"/>
          </p:nvPr>
        </p:nvSpPr>
        <p:spPr/>
        <p:txBody>
          <a:bodyPr/>
          <a:lstStyle/>
          <a:p>
            <a:fld id="{B6F15528-21DE-4FAA-801E-634DDDAF4B2B}" type="slidenum">
              <a:rPr lang="en-US" smtClean="0"/>
              <a:t>20</a:t>
            </a:fld>
            <a:endParaRPr lang="en-US"/>
          </a:p>
        </p:txBody>
      </p:sp>
      <p:sp>
        <p:nvSpPr>
          <p:cNvPr id="5" name="TextBox 4">
            <a:extLst>
              <a:ext uri="{FF2B5EF4-FFF2-40B4-BE49-F238E27FC236}">
                <a16:creationId xmlns:a16="http://schemas.microsoft.com/office/drawing/2014/main" id="{4D417A6C-21E0-B395-EA55-88302FB67F5F}"/>
              </a:ext>
            </a:extLst>
          </p:cNvPr>
          <p:cNvSpPr txBox="1"/>
          <p:nvPr/>
        </p:nvSpPr>
        <p:spPr>
          <a:xfrm>
            <a:off x="540774" y="1101213"/>
            <a:ext cx="3588774" cy="369332"/>
          </a:xfrm>
          <a:prstGeom prst="rect">
            <a:avLst/>
          </a:prstGeom>
          <a:noFill/>
        </p:spPr>
        <p:txBody>
          <a:bodyPr wrap="square" rtlCol="0">
            <a:spAutoFit/>
          </a:bodyPr>
          <a:lstStyle/>
          <a:p>
            <a:r>
              <a:rPr lang="en-IN" dirty="0"/>
              <a:t>3) ML model </a:t>
            </a:r>
            <a:r>
              <a:rPr lang="en-IN" dirty="0" err="1"/>
              <a:t>implemention</a:t>
            </a:r>
            <a:r>
              <a:rPr lang="en-IN" dirty="0"/>
              <a:t> result: </a:t>
            </a:r>
          </a:p>
        </p:txBody>
      </p:sp>
      <p:pic>
        <p:nvPicPr>
          <p:cNvPr id="3" name="Picture 2">
            <a:extLst>
              <a:ext uri="{FF2B5EF4-FFF2-40B4-BE49-F238E27FC236}">
                <a16:creationId xmlns:a16="http://schemas.microsoft.com/office/drawing/2014/main" id="{C3549F5B-1D83-6944-2EDB-5A5F65FE2ED9}"/>
              </a:ext>
            </a:extLst>
          </p:cNvPr>
          <p:cNvPicPr>
            <a:picLocks noChangeAspect="1"/>
          </p:cNvPicPr>
          <p:nvPr/>
        </p:nvPicPr>
        <p:blipFill>
          <a:blip r:embed="rId2"/>
          <a:stretch>
            <a:fillRect/>
          </a:stretch>
        </p:blipFill>
        <p:spPr>
          <a:xfrm>
            <a:off x="1003984" y="1664733"/>
            <a:ext cx="2389044" cy="2779448"/>
          </a:xfrm>
          <a:prstGeom prst="rect">
            <a:avLst/>
          </a:prstGeom>
        </p:spPr>
      </p:pic>
      <p:pic>
        <p:nvPicPr>
          <p:cNvPr id="8" name="Picture 7">
            <a:extLst>
              <a:ext uri="{FF2B5EF4-FFF2-40B4-BE49-F238E27FC236}">
                <a16:creationId xmlns:a16="http://schemas.microsoft.com/office/drawing/2014/main" id="{61217677-AD99-4A8D-EB64-64321DB78274}"/>
              </a:ext>
            </a:extLst>
          </p:cNvPr>
          <p:cNvPicPr>
            <a:picLocks noChangeAspect="1"/>
          </p:cNvPicPr>
          <p:nvPr/>
        </p:nvPicPr>
        <p:blipFill>
          <a:blip r:embed="rId3"/>
          <a:stretch>
            <a:fillRect/>
          </a:stretch>
        </p:blipFill>
        <p:spPr>
          <a:xfrm>
            <a:off x="5358832" y="1427351"/>
            <a:ext cx="2398624" cy="2663909"/>
          </a:xfrm>
          <a:prstGeom prst="rect">
            <a:avLst/>
          </a:prstGeom>
        </p:spPr>
      </p:pic>
      <p:pic>
        <p:nvPicPr>
          <p:cNvPr id="12" name="Picture 11">
            <a:extLst>
              <a:ext uri="{FF2B5EF4-FFF2-40B4-BE49-F238E27FC236}">
                <a16:creationId xmlns:a16="http://schemas.microsoft.com/office/drawing/2014/main" id="{61D710A3-B9E4-59A1-7406-780A23505D7C}"/>
              </a:ext>
            </a:extLst>
          </p:cNvPr>
          <p:cNvPicPr>
            <a:picLocks noChangeAspect="1"/>
          </p:cNvPicPr>
          <p:nvPr/>
        </p:nvPicPr>
        <p:blipFill>
          <a:blip r:embed="rId4"/>
          <a:stretch>
            <a:fillRect/>
          </a:stretch>
        </p:blipFill>
        <p:spPr>
          <a:xfrm>
            <a:off x="439682" y="5126266"/>
            <a:ext cx="4206605" cy="1196444"/>
          </a:xfrm>
          <a:prstGeom prst="rect">
            <a:avLst/>
          </a:prstGeom>
        </p:spPr>
      </p:pic>
      <p:pic>
        <p:nvPicPr>
          <p:cNvPr id="16" name="Picture 15">
            <a:extLst>
              <a:ext uri="{FF2B5EF4-FFF2-40B4-BE49-F238E27FC236}">
                <a16:creationId xmlns:a16="http://schemas.microsoft.com/office/drawing/2014/main" id="{C97FE4A4-2C61-1010-33F5-761E504771CE}"/>
              </a:ext>
            </a:extLst>
          </p:cNvPr>
          <p:cNvPicPr>
            <a:picLocks noChangeAspect="1"/>
          </p:cNvPicPr>
          <p:nvPr/>
        </p:nvPicPr>
        <p:blipFill>
          <a:blip r:embed="rId5"/>
          <a:stretch>
            <a:fillRect/>
          </a:stretch>
        </p:blipFill>
        <p:spPr>
          <a:xfrm>
            <a:off x="4888607" y="4632929"/>
            <a:ext cx="3444538" cy="1912786"/>
          </a:xfrm>
          <a:prstGeom prst="rect">
            <a:avLst/>
          </a:prstGeom>
        </p:spPr>
      </p:pic>
      <p:sp>
        <p:nvSpPr>
          <p:cNvPr id="17" name="TextBox 16">
            <a:extLst>
              <a:ext uri="{FF2B5EF4-FFF2-40B4-BE49-F238E27FC236}">
                <a16:creationId xmlns:a16="http://schemas.microsoft.com/office/drawing/2014/main" id="{262B19E4-F50A-2028-13FD-36DD4F2052D1}"/>
              </a:ext>
            </a:extLst>
          </p:cNvPr>
          <p:cNvSpPr txBox="1"/>
          <p:nvPr/>
        </p:nvSpPr>
        <p:spPr>
          <a:xfrm>
            <a:off x="830825" y="4632929"/>
            <a:ext cx="3008671"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Console output:</a:t>
            </a:r>
          </a:p>
        </p:txBody>
      </p:sp>
      <p:sp>
        <p:nvSpPr>
          <p:cNvPr id="18" name="TextBox 17">
            <a:extLst>
              <a:ext uri="{FF2B5EF4-FFF2-40B4-BE49-F238E27FC236}">
                <a16:creationId xmlns:a16="http://schemas.microsoft.com/office/drawing/2014/main" id="{58AF1611-33DE-E466-C58E-B089D95309D2}"/>
              </a:ext>
            </a:extLst>
          </p:cNvPr>
          <p:cNvSpPr txBox="1"/>
          <p:nvPr/>
        </p:nvSpPr>
        <p:spPr>
          <a:xfrm>
            <a:off x="4788310" y="4208206"/>
            <a:ext cx="3351706"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Database entry:</a:t>
            </a:r>
          </a:p>
        </p:txBody>
      </p:sp>
    </p:spTree>
    <p:extLst>
      <p:ext uri="{BB962C8B-B14F-4D97-AF65-F5344CB8AC3E}">
        <p14:creationId xmlns:p14="http://schemas.microsoft.com/office/powerpoint/2010/main" val="3626669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r"/>
            <a:r>
              <a:rPr lang="en-US" sz="2400" b="1" i="1" dirty="0">
                <a:solidFill>
                  <a:srgbClr val="CC6600"/>
                </a:solidFill>
                <a:latin typeface="Courier New" panose="02070309020205020404" pitchFamily="49" charset="0"/>
              </a:rPr>
              <a:t>       </a:t>
            </a:r>
            <a:r>
              <a:rPr lang="en-US" sz="2800" b="1" dirty="0">
                <a:solidFill>
                  <a:srgbClr val="CC6600"/>
                </a:solidFill>
                <a:latin typeface="Calibri" panose="020F0502020204030204" pitchFamily="34" charset="0"/>
                <a:cs typeface="Calibri" panose="020F0502020204030204" pitchFamily="34" charset="0"/>
              </a:rPr>
              <a:t> </a:t>
            </a:r>
            <a:r>
              <a:rPr lang="en-US" sz="2800" b="1" dirty="0">
                <a:solidFill>
                  <a:srgbClr val="CC6600"/>
                </a:solidFill>
                <a:latin typeface="Times New Roman" panose="02020603050405020304" pitchFamily="18" charset="0"/>
                <a:cs typeface="Times New Roman" panose="02020603050405020304" pitchFamily="18" charset="0"/>
              </a:rPr>
              <a:t>7. </a:t>
            </a:r>
            <a:r>
              <a:rPr lang="en-US" sz="2800" b="1" dirty="0">
                <a:solidFill>
                  <a:srgbClr val="D47D26"/>
                </a:solidFill>
                <a:latin typeface="Times New Roman" panose="02020603050405020304" pitchFamily="18" charset="0"/>
                <a:ea typeface="Times New Roman" panose="02020603050405020304" pitchFamily="18" charset="0"/>
                <a:cs typeface="Times New Roman" panose="02020603050405020304" pitchFamily="18" charset="0"/>
              </a:rPr>
              <a:t>Inference</a:t>
            </a:r>
            <a:endParaRPr lang="en-US" dirty="0">
              <a:solidFill>
                <a:srgbClr val="D47D26"/>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38D42372-2C92-F9A7-210B-7ACA21B05C9A}"/>
              </a:ext>
            </a:extLst>
          </p:cNvPr>
          <p:cNvSpPr>
            <a:spLocks noGrp="1"/>
          </p:cNvSpPr>
          <p:nvPr>
            <p:ph idx="1"/>
          </p:nvPr>
        </p:nvSpPr>
        <p:spPr>
          <a:xfrm>
            <a:off x="457200" y="1130710"/>
            <a:ext cx="8229600" cy="4995453"/>
          </a:xfrm>
        </p:spPr>
        <p:txBody>
          <a:bodyPr/>
          <a:lstStyle/>
          <a:p>
            <a:pPr marL="285750" indent="-285750" algn="just">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The driver's eyes are located, monitored, and used to quickly detect tiredness as part of the real-time drowsiness detection system.</a:t>
            </a:r>
          </a:p>
          <a:p>
            <a:pPr marL="285750" indent="-285750" algn="just">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This method enables the machine to recognize closed eyes (sleep condition).</a:t>
            </a:r>
          </a:p>
          <a:p>
            <a:pPr marL="285750" indent="-285750" algn="just">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After determining the sleep condition, the real-time system sounds the alarm as a warning.</a:t>
            </a:r>
          </a:p>
          <a:p>
            <a:pPr marL="285750" indent="-285750" algn="just">
              <a:lnSpc>
                <a:spcPct val="150000"/>
              </a:lnSpc>
              <a:spcAft>
                <a:spcPts val="800"/>
              </a:spcAf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A database is used to stored the timestamps of closed eye state and takes the screenshot and save the sleep state as a jpg file(may be used as for new dataset/ImageNet).</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The implementation of an machine learning model, increases the accuracy of  detection.</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6F15528-21DE-4FAA-801E-634DDDAF4B2B}"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r"/>
            <a:r>
              <a:rPr lang="en-US" sz="2400" b="1" i="1" dirty="0">
                <a:solidFill>
                  <a:srgbClr val="CC6600"/>
                </a:solidFill>
                <a:latin typeface="Courier New" panose="02070309020205020404" pitchFamily="49" charset="0"/>
              </a:rPr>
              <a:t>       </a:t>
            </a:r>
            <a:r>
              <a:rPr lang="en-US" sz="2800" b="1" dirty="0">
                <a:solidFill>
                  <a:srgbClr val="CC6600"/>
                </a:solidFill>
                <a:latin typeface="Calibri" panose="020F0502020204030204" pitchFamily="34" charset="0"/>
                <a:cs typeface="Calibri" panose="020F0502020204030204" pitchFamily="34" charset="0"/>
              </a:rPr>
              <a:t> 8.References</a:t>
            </a:r>
            <a:endParaRPr lang="en-US" dirty="0">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42E01017-B020-83A9-4D75-67CA2BD11D4E}"/>
              </a:ext>
            </a:extLst>
          </p:cNvPr>
          <p:cNvSpPr>
            <a:spLocks noGrp="1"/>
          </p:cNvSpPr>
          <p:nvPr>
            <p:ph idx="1"/>
          </p:nvPr>
        </p:nvSpPr>
        <p:spPr/>
        <p:txBody>
          <a:bodyPr/>
          <a:lstStyle/>
          <a:p>
            <a:pPr>
              <a:lnSpc>
                <a:spcPct val="150000"/>
              </a:lnSpc>
              <a:buFont typeface="+mj-lt"/>
              <a:buAutoNum type="arabicPeriod"/>
            </a:pP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Danisman</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T.,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Bilasco</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I.M.,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Djeraba</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C. and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Ihaddadene</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N., 2010, October. Drowsy driver detection system using eye blink patterns. In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2010 International Conference on Machine and Web Intelligence</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(pp. 230-233). IEEE.</a:t>
            </a:r>
          </a:p>
          <a:p>
            <a:pPr>
              <a:lnSpc>
                <a:spcPct val="150000"/>
              </a:lnSpc>
              <a:buFont typeface="+mj-lt"/>
              <a:buAutoNum type="arabicPeriod"/>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Sarkar, D. and Chowdhury, A., 2014. A real time embedded system application for driver drowsiness and alcoholic intoxication detection.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International Journal of Engineering Trends and Technology</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10</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(9), pp.461-465.</a:t>
            </a:r>
          </a:p>
          <a:p>
            <a:pPr>
              <a:lnSpc>
                <a:spcPct val="150000"/>
              </a:lnSpc>
              <a:buFont typeface="+mj-lt"/>
              <a:buAutoNum type="arabicPeriod"/>
            </a:pP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Musale</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T. and </a:t>
            </a:r>
            <a:r>
              <a:rPr lang="en-US"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Pansambal</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B., 2016. Real Time Driver Drowsiness Detection system using Image processing.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Research in Engineering Application &amp; Management (IJREAM)</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(08).</a:t>
            </a:r>
          </a:p>
          <a:p>
            <a:pPr marL="0" indent="0">
              <a:buNone/>
            </a:pPr>
            <a:endParaRPr lang="en-IN" sz="1800" dirty="0">
              <a:effectLst/>
              <a:latin typeface="Calibri" panose="020F0502020204030204" pitchFamily="34" charset="0"/>
              <a:ea typeface="Calibri" panose="020F0502020204030204" pitchFamily="34" charset="0"/>
              <a:cs typeface="Tunga" panose="020B0502040204020203" pitchFamily="34" charset="0"/>
            </a:endParaRPr>
          </a:p>
          <a:p>
            <a:pPr marL="0" indent="0">
              <a:buNone/>
            </a:pPr>
            <a:endParaRPr lang="en-IN" sz="1800" dirty="0"/>
          </a:p>
        </p:txBody>
      </p:sp>
      <p:sp>
        <p:nvSpPr>
          <p:cNvPr id="4" name="Slide Number Placeholder 3"/>
          <p:cNvSpPr>
            <a:spLocks noGrp="1"/>
          </p:cNvSpPr>
          <p:nvPr>
            <p:ph type="sldNum" sz="quarter" idx="10"/>
          </p:nvPr>
        </p:nvSpPr>
        <p:spPr/>
        <p:txBody>
          <a:bodyPr/>
          <a:lstStyle/>
          <a:p>
            <a:fld id="{B6F15528-21DE-4FAA-801E-634DDDAF4B2B}"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endParaRPr lang="en-US" dirty="0"/>
          </a:p>
          <a:p>
            <a:endParaRPr lang="en-US" dirty="0"/>
          </a:p>
          <a:p>
            <a:endParaRPr lang="en-US" dirty="0"/>
          </a:p>
          <a:p>
            <a:pPr lvl="6">
              <a:buNone/>
            </a:pPr>
            <a:r>
              <a:rPr lang="en-US" sz="3200" dirty="0"/>
              <a:t>   </a:t>
            </a:r>
            <a:r>
              <a:rPr lang="en-US" sz="3600" dirty="0">
                <a:solidFill>
                  <a:srgbClr val="993300"/>
                </a:solidFill>
                <a:latin typeface="Calibri" panose="020F0502020204030204" pitchFamily="34" charset="0"/>
                <a:cs typeface="Calibri" panose="020F0502020204030204" pitchFamily="34" charset="0"/>
              </a:rPr>
              <a:t>Queries</a:t>
            </a:r>
          </a:p>
          <a:p>
            <a:pPr lvl="6">
              <a:buNone/>
            </a:pPr>
            <a:r>
              <a:rPr lang="en-US" sz="3600" dirty="0">
                <a:solidFill>
                  <a:srgbClr val="993300"/>
                </a:solidFill>
                <a:latin typeface="Calibri" panose="020F0502020204030204" pitchFamily="34" charset="0"/>
                <a:cs typeface="Calibri" panose="020F0502020204030204" pitchFamily="34" charset="0"/>
              </a:rPr>
              <a:t>        &amp;</a:t>
            </a:r>
          </a:p>
          <a:p>
            <a:pPr lvl="6">
              <a:buNone/>
            </a:pPr>
            <a:r>
              <a:rPr lang="en-US" sz="3600" dirty="0">
                <a:solidFill>
                  <a:srgbClr val="993300"/>
                </a:solidFill>
                <a:latin typeface="Calibri" panose="020F0502020204030204" pitchFamily="34" charset="0"/>
                <a:cs typeface="Calibri" panose="020F0502020204030204" pitchFamily="34" charset="0"/>
              </a:rPr>
              <a:t>Suggestions</a:t>
            </a:r>
          </a:p>
        </p:txBody>
      </p:sp>
      <p:sp>
        <p:nvSpPr>
          <p:cNvPr id="4" name="Slide Number Placeholder 3"/>
          <p:cNvSpPr>
            <a:spLocks noGrp="1"/>
          </p:cNvSpPr>
          <p:nvPr>
            <p:ph type="sldNum" sz="quarter" idx="10"/>
          </p:nvPr>
        </p:nvSpPr>
        <p:spPr/>
        <p:txBody>
          <a:bodyPr/>
          <a:lstStyle/>
          <a:p>
            <a:fld id="{B6F15528-21DE-4FAA-801E-634DDDAF4B2B}"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endParaRPr lang="en-US" dirty="0"/>
          </a:p>
          <a:p>
            <a:endParaRPr lang="en-US" dirty="0"/>
          </a:p>
          <a:p>
            <a:endParaRPr lang="en-US" dirty="0"/>
          </a:p>
          <a:p>
            <a:pPr lvl="6">
              <a:buNone/>
            </a:pPr>
            <a:r>
              <a:rPr lang="en-US" sz="3600" dirty="0">
                <a:solidFill>
                  <a:srgbClr val="993300"/>
                </a:solidFill>
                <a:latin typeface="Calibri" panose="020F0502020204030204" pitchFamily="34" charset="0"/>
                <a:cs typeface="Calibri" panose="020F0502020204030204" pitchFamily="34" charset="0"/>
              </a:rPr>
              <a:t>THANK YOU…</a:t>
            </a:r>
            <a:endParaRPr lang="en-US" sz="2400" dirty="0">
              <a:solidFill>
                <a:srgbClr val="9933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B6F15528-21DE-4FAA-801E-634DDDAF4B2B}" type="slidenum">
              <a:rPr lang="en-US" smtClean="0"/>
              <a:t>24</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9481D-78CD-6F46-471E-4902EE16A48C}"/>
              </a:ext>
            </a:extLst>
          </p:cNvPr>
          <p:cNvSpPr>
            <a:spLocks noGrp="1"/>
          </p:cNvSpPr>
          <p:nvPr>
            <p:ph idx="1"/>
          </p:nvPr>
        </p:nvSpPr>
        <p:spPr/>
        <p:txBody>
          <a:bodyPr/>
          <a:lstStyle/>
          <a:p>
            <a:pPr marL="285750" indent="-285750">
              <a:lnSpc>
                <a:spcPct val="2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Serious accidents are frequently caused by driver fatigue and microsleep. However, the early symptoms of weariness can be recognized before a serious problem develops. Real-time drowsiness detection is a basic solution for this problem.</a:t>
            </a:r>
          </a:p>
          <a:p>
            <a:pPr marL="285750" indent="-285750">
              <a:lnSpc>
                <a:spcPct val="2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Driver drowsiness is alerted using real-time image processing using open cv and python.</a:t>
            </a:r>
          </a:p>
          <a:p>
            <a:pPr marL="0" indent="0">
              <a:lnSpc>
                <a:spcPct val="200000"/>
              </a:lnSpc>
              <a:buNone/>
            </a:pPr>
            <a:endParaRPr lang="en-IN" sz="3200" dirty="0"/>
          </a:p>
          <a:p>
            <a:pPr>
              <a:lnSpc>
                <a:spcPct val="200000"/>
              </a:lnSpc>
            </a:pPr>
            <a:endParaRPr lang="en-IN" sz="3200" dirty="0"/>
          </a:p>
          <a:p>
            <a:pPr>
              <a:lnSpc>
                <a:spcPct val="200000"/>
              </a:lnSpc>
            </a:pPr>
            <a:endParaRPr lang="en-IN" sz="3200" dirty="0"/>
          </a:p>
          <a:p>
            <a:endParaRPr lang="en-IN" dirty="0"/>
          </a:p>
        </p:txBody>
      </p:sp>
      <p:sp>
        <p:nvSpPr>
          <p:cNvPr id="5" name="Slide Number Placeholder 4"/>
          <p:cNvSpPr>
            <a:spLocks noGrp="1"/>
          </p:cNvSpPr>
          <p:nvPr>
            <p:ph type="sldNum" sz="quarter" idx="10"/>
          </p:nvPr>
        </p:nvSpPr>
        <p:spPr/>
        <p:txBody>
          <a:bodyPr/>
          <a:lstStyle/>
          <a:p>
            <a:fld id="{B6F15528-21DE-4FAA-801E-634DDDAF4B2B}" type="slidenum">
              <a:rPr lang="en-US" smtClean="0"/>
              <a:t>3</a:t>
            </a:fld>
            <a:endParaRPr lang="en-US"/>
          </a:p>
        </p:txBody>
      </p:sp>
      <p:sp>
        <p:nvSpPr>
          <p:cNvPr id="8" name="Title 1"/>
          <p:cNvSpPr>
            <a:spLocks noGrp="1"/>
          </p:cNvSpPr>
          <p:nvPr/>
        </p:nvSpPr>
        <p:spPr>
          <a:xfrm>
            <a:off x="533400" y="198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defRPr>
            </a:lvl9pPr>
          </a:lstStyle>
          <a:p>
            <a:pPr algn="r"/>
            <a:r>
              <a:rPr lang="en-US" sz="2800" b="1" i="1" dirty="0">
                <a:solidFill>
                  <a:srgbClr val="CC6600"/>
                </a:solidFill>
                <a:latin typeface="Times New Roman" panose="02020603050405020304" charset="0"/>
                <a:cs typeface="Times New Roman" panose="02020603050405020304" charset="0"/>
              </a:rPr>
              <a:t>		  		                  </a:t>
            </a:r>
            <a:r>
              <a:rPr lang="en-US" sz="2800" b="1" dirty="0">
                <a:solidFill>
                  <a:srgbClr val="CC6600"/>
                </a:solidFill>
                <a:latin typeface="Times New Roman" panose="02020603050405020304" charset="0"/>
                <a:cs typeface="Times New Roman" panose="02020603050405020304" charset="0"/>
              </a:rPr>
              <a:t>1. Introduction</a:t>
            </a:r>
            <a:endParaRPr lang="en-US" sz="3200" b="1" dirty="0">
              <a:solidFill>
                <a:srgbClr val="CC6600"/>
              </a:solidFill>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400" b="1" i="1" dirty="0">
                <a:solidFill>
                  <a:srgbClr val="CC6600"/>
                </a:solidFill>
                <a:latin typeface="Times New Roman" panose="02020603050405020304" charset="0"/>
                <a:cs typeface="Times New Roman" panose="02020603050405020304" charset="0"/>
              </a:rPr>
              <a:t>      </a:t>
            </a:r>
            <a:r>
              <a:rPr lang="en-IN" altLang="en-US" sz="2400" b="1" i="1" dirty="0">
                <a:solidFill>
                  <a:srgbClr val="CC6600"/>
                </a:solidFill>
                <a:latin typeface="Times New Roman" panose="02020603050405020304" charset="0"/>
                <a:cs typeface="Times New Roman" panose="02020603050405020304" charset="0"/>
              </a:rPr>
              <a:t>					</a:t>
            </a:r>
            <a:r>
              <a:rPr lang="en-US" sz="2400" b="1" i="1" dirty="0">
                <a:solidFill>
                  <a:srgbClr val="CC6600"/>
                </a:solidFill>
                <a:latin typeface="Times New Roman" panose="02020603050405020304" charset="0"/>
                <a:cs typeface="Times New Roman" panose="02020603050405020304" charset="0"/>
              </a:rPr>
              <a:t> </a:t>
            </a:r>
            <a:r>
              <a:rPr lang="en-US" sz="2800" b="1" dirty="0">
                <a:solidFill>
                  <a:srgbClr val="CC6600"/>
                </a:solidFill>
                <a:latin typeface="Times New Roman" panose="02020603050405020304" charset="0"/>
                <a:cs typeface="Times New Roman" panose="02020603050405020304" charset="0"/>
              </a:rPr>
              <a:t>2. Objectives</a:t>
            </a:r>
            <a:endParaRPr lang="en-US" dirty="0">
              <a:latin typeface="Times New Roman" panose="02020603050405020304" charset="0"/>
              <a:cs typeface="Times New Roman" panose="02020603050405020304" charset="0"/>
            </a:endParaRPr>
          </a:p>
        </p:txBody>
      </p:sp>
      <p:sp>
        <p:nvSpPr>
          <p:cNvPr id="3" name="Content Placeholder 2">
            <a:extLst>
              <a:ext uri="{FF2B5EF4-FFF2-40B4-BE49-F238E27FC236}">
                <a16:creationId xmlns:a16="http://schemas.microsoft.com/office/drawing/2014/main" id="{8A8FB59A-696B-C050-8DF8-7C518C39D8D4}"/>
              </a:ext>
            </a:extLst>
          </p:cNvPr>
          <p:cNvSpPr>
            <a:spLocks noGrp="1"/>
          </p:cNvSpPr>
          <p:nvPr>
            <p:ph idx="1"/>
          </p:nvPr>
        </p:nvSpPr>
        <p:spPr/>
        <p:txBody>
          <a:bodyPr/>
          <a:lstStyle/>
          <a:p>
            <a:pPr>
              <a:lnSpc>
                <a:spcPct val="200000"/>
              </a:lnSpc>
            </a:pPr>
            <a:endParaRPr lang="en-IN" sz="1800" dirty="0"/>
          </a:p>
          <a:p>
            <a:pPr marL="0" indent="0" algn="just">
              <a:lnSpc>
                <a:spcPct val="200000"/>
              </a:lnSpc>
              <a:buNone/>
            </a:pPr>
            <a:r>
              <a:rPr lang="en-US" sz="1800" dirty="0">
                <a:latin typeface="Times New Roman" panose="02020603050405020304" pitchFamily="18" charset="0"/>
                <a:cs typeface="Times New Roman" panose="02020603050405020304" pitchFamily="18" charset="0"/>
              </a:rPr>
              <a:t>1. To learn the drowsy driver image concepts and OpenCV. </a:t>
            </a:r>
          </a:p>
          <a:p>
            <a:pPr marL="0" indent="0" algn="just">
              <a:lnSpc>
                <a:spcPct val="200000"/>
              </a:lnSpc>
              <a:buNone/>
            </a:pPr>
            <a:r>
              <a:rPr lang="en-US" sz="1800" dirty="0">
                <a:latin typeface="Times New Roman" panose="02020603050405020304" pitchFamily="18" charset="0"/>
                <a:cs typeface="Times New Roman" panose="02020603050405020304" pitchFamily="18" charset="0"/>
              </a:rPr>
              <a:t>2. To implement an algorithm for drowsy driver detection using OpenCV.</a:t>
            </a:r>
          </a:p>
          <a:p>
            <a:pPr marL="0" indent="0" algn="just">
              <a:lnSpc>
                <a:spcPct val="200000"/>
              </a:lnSpc>
              <a:buNone/>
            </a:pPr>
            <a:r>
              <a:rPr lang="en-US" sz="1800" dirty="0">
                <a:latin typeface="Times New Roman" panose="02020603050405020304" pitchFamily="18" charset="0"/>
                <a:cs typeface="Times New Roman" panose="02020603050405020304" pitchFamily="18" charset="0"/>
              </a:rPr>
              <a:t>3. To implement a machine learning model to identify the drowsy driver. </a:t>
            </a:r>
          </a:p>
          <a:p>
            <a:pPr marL="0" indent="0" algn="just">
              <a:lnSpc>
                <a:spcPct val="200000"/>
              </a:lnSpc>
              <a:buNone/>
            </a:pPr>
            <a:r>
              <a:rPr lang="en-US" sz="1800" dirty="0">
                <a:latin typeface="Times New Roman" panose="02020603050405020304" pitchFamily="18" charset="0"/>
                <a:cs typeface="Times New Roman" panose="02020603050405020304" pitchFamily="18" charset="0"/>
              </a:rPr>
              <a:t>4. Database to store timestamps of “closed eye”.</a:t>
            </a:r>
            <a:endParaRPr lang="en-IN" sz="1800" dirty="0">
              <a:latin typeface="Times New Roman" panose="02020603050405020304" pitchFamily="18" charset="0"/>
              <a:cs typeface="Times New Roman" panose="02020603050405020304" pitchFamily="18" charset="0"/>
            </a:endParaRPr>
          </a:p>
          <a:p>
            <a:pPr>
              <a:lnSpc>
                <a:spcPct val="200000"/>
              </a:lnSpc>
            </a:pPr>
            <a:endParaRPr lang="en-IN" sz="1800" dirty="0"/>
          </a:p>
          <a:p>
            <a:pPr>
              <a:lnSpc>
                <a:spcPct val="200000"/>
              </a:lnSpc>
            </a:pPr>
            <a:endParaRPr lang="en-IN" sz="1800" dirty="0"/>
          </a:p>
          <a:p>
            <a:endParaRPr lang="en-IN" sz="1800" dirty="0"/>
          </a:p>
        </p:txBody>
      </p:sp>
      <p:sp>
        <p:nvSpPr>
          <p:cNvPr id="4" name="Slide Number Placeholder 3"/>
          <p:cNvSpPr>
            <a:spLocks noGrp="1"/>
          </p:cNvSpPr>
          <p:nvPr>
            <p:ph type="sldNum" sz="quarter" idx="10"/>
          </p:nvPr>
        </p:nvSpPr>
        <p:spPr/>
        <p:txBody>
          <a:bodyPr/>
          <a:lstStyle/>
          <a:p>
            <a:fld id="{B6F15528-21DE-4FAA-801E-634DDDAF4B2B}" type="slidenum">
              <a:rPr lang="en-US" smtClean="0">
                <a:latin typeface="Times New Roman" panose="02020603050405020304" charset="0"/>
                <a:cs typeface="Times New Roman" panose="02020603050405020304" charset="0"/>
              </a:rPr>
              <a:t>4</a:t>
            </a:fld>
            <a:endParaRPr lang="en-US">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pPr algn="r"/>
            <a:r>
              <a:rPr lang="en-US" sz="2800" b="1" dirty="0">
                <a:solidFill>
                  <a:srgbClr val="CC6600"/>
                </a:solidFill>
                <a:latin typeface="Calibri" panose="020F0502020204030204" pitchFamily="34" charset="0"/>
                <a:cs typeface="Calibri" panose="020F0502020204030204" pitchFamily="34" charset="0"/>
              </a:rPr>
              <a:t>3. </a:t>
            </a:r>
            <a:r>
              <a:rPr lang="en-IN" sz="2800" b="1" dirty="0">
                <a:solidFill>
                  <a:srgbClr val="CC6600"/>
                </a:solidFill>
                <a:latin typeface="Calibri" panose="020F0502020204030204" pitchFamily="34" charset="0"/>
                <a:cs typeface="Calibri" panose="020F0502020204030204" pitchFamily="34" charset="0"/>
              </a:rPr>
              <a:t>Methodology </a:t>
            </a:r>
            <a:br>
              <a:rPr lang="en-IN" sz="2800" kern="1200" dirty="0">
                <a:solidFill>
                  <a:schemeClr val="accent4">
                    <a:lumMod val="95000"/>
                    <a:lumOff val="5000"/>
                  </a:schemeClr>
                </a:solidFill>
                <a:latin typeface="Calibri" panose="020F0502020204030204" pitchFamily="34" charset="0"/>
                <a:cs typeface="Calibri" panose="020F0502020204030204" pitchFamily="34" charset="0"/>
              </a:rPr>
            </a:br>
            <a:endParaRPr lang="en-US" sz="4800" dirty="0">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67F1C859-6AC4-2B64-FD44-1907BE13DCEC}"/>
              </a:ext>
            </a:extLst>
          </p:cNvPr>
          <p:cNvSpPr>
            <a:spLocks noGrp="1"/>
          </p:cNvSpPr>
          <p:nvPr>
            <p:ph idx="1"/>
          </p:nvPr>
        </p:nvSpPr>
        <p:spPr>
          <a:xfrm>
            <a:off x="457200" y="950976"/>
            <a:ext cx="8229600" cy="5175187"/>
          </a:xfrm>
        </p:spPr>
        <p:txBody>
          <a:bodyPr/>
          <a:lstStyle/>
          <a:p>
            <a:pPr marL="0" indent="0">
              <a:lnSpc>
                <a:spcPct val="150000"/>
              </a:lnSpc>
              <a:buNone/>
            </a:pPr>
            <a:r>
              <a:rPr lang="en-IN" sz="1800" dirty="0">
                <a:latin typeface="Times New Roman" panose="02020603050405020304" pitchFamily="18" charset="0"/>
                <a:cs typeface="Times New Roman" panose="02020603050405020304" pitchFamily="18" charset="0"/>
              </a:rPr>
              <a:t>VIOLA-JONES ALGORITHM:</a:t>
            </a:r>
          </a:p>
          <a:p>
            <a:pPr fontAlgn="base">
              <a:lnSpc>
                <a:spcPct val="150000"/>
              </a:lnSpc>
            </a:pPr>
            <a:r>
              <a:rPr lang="en-US" sz="1800" b="0" i="0" dirty="0">
                <a:effectLst/>
                <a:latin typeface="Times New Roman" panose="02020603050405020304" pitchFamily="18" charset="0"/>
                <a:cs typeface="Times New Roman" panose="02020603050405020304" pitchFamily="18" charset="0"/>
              </a:rPr>
              <a:t>The program examines numerous tiny subregions of an image (this technique works on a grayscale image) and attempts to identify a face by looking for particular traits in each subregion. Due to the possibility of an image containing numerous faces of varied sizes, numerous places and scales must be checked. In their approach, Viola and Jones exploited </a:t>
            </a:r>
            <a:r>
              <a:rPr lang="en-US" sz="1800" b="0" i="0" dirty="0" err="1">
                <a:effectLst/>
                <a:latin typeface="Times New Roman" panose="02020603050405020304" pitchFamily="18" charset="0"/>
                <a:cs typeface="Times New Roman" panose="02020603050405020304" pitchFamily="18" charset="0"/>
              </a:rPr>
              <a:t>Haar</a:t>
            </a:r>
            <a:r>
              <a:rPr lang="en-US" sz="1800" b="0" i="0" dirty="0">
                <a:effectLst/>
                <a:latin typeface="Times New Roman" panose="02020603050405020304" pitchFamily="18" charset="0"/>
                <a:cs typeface="Times New Roman" panose="02020603050405020304" pitchFamily="18" charset="0"/>
              </a:rPr>
              <a:t>-like properties to find faces.</a:t>
            </a:r>
          </a:p>
          <a:p>
            <a:pPr fontAlgn="base">
              <a:lnSpc>
                <a:spcPct val="150000"/>
              </a:lnSpc>
            </a:pPr>
            <a:r>
              <a:rPr lang="en-US" sz="1800" b="0" i="0" dirty="0" err="1">
                <a:effectLst/>
                <a:latin typeface="Times New Roman" panose="02020603050405020304" pitchFamily="18" charset="0"/>
                <a:cs typeface="Times New Roman" panose="02020603050405020304" pitchFamily="18" charset="0"/>
              </a:rPr>
              <a:t>Haar</a:t>
            </a:r>
            <a:r>
              <a:rPr lang="en-US" sz="1800" b="0" i="0" dirty="0">
                <a:effectLst/>
                <a:latin typeface="Times New Roman" panose="02020603050405020304" pitchFamily="18" charset="0"/>
                <a:cs typeface="Times New Roman" panose="02020603050405020304" pitchFamily="18" charset="0"/>
              </a:rPr>
              <a:t>-like features are digital image features used in object recognition. All human faces share some universal properties of the human face. The eye region is darker than its neighbor pixels, and the nose region is brighter than the eye region.</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p>
        </p:txBody>
      </p:sp>
      <p:sp>
        <p:nvSpPr>
          <p:cNvPr id="5" name="Slide Number Placeholder 4"/>
          <p:cNvSpPr>
            <a:spLocks noGrp="1"/>
          </p:cNvSpPr>
          <p:nvPr>
            <p:ph type="sldNum" sz="quarter" idx="10"/>
          </p:nvPr>
        </p:nvSpPr>
        <p:spPr/>
        <p:txBody>
          <a:bodyPr/>
          <a:lstStyle/>
          <a:p>
            <a:fld id="{B6F15528-21DE-4FAA-801E-634DDDAF4B2B}" type="slidenum">
              <a:rPr lang="en-US" smtClean="0"/>
              <a:t>5</a:t>
            </a:fld>
            <a:endParaRPr lang="en-US"/>
          </a:p>
        </p:txBody>
      </p:sp>
      <p:sp>
        <p:nvSpPr>
          <p:cNvPr id="3" name="Rectangle 2">
            <a:extLst>
              <a:ext uri="{FF2B5EF4-FFF2-40B4-BE49-F238E27FC236}">
                <a16:creationId xmlns:a16="http://schemas.microsoft.com/office/drawing/2014/main" id="{6AE06011-5AEF-1CA6-F0D3-AA32C1CFA476}"/>
              </a:ext>
            </a:extLst>
          </p:cNvPr>
          <p:cNvSpPr/>
          <p:nvPr/>
        </p:nvSpPr>
        <p:spPr>
          <a:xfrm>
            <a:off x="400741" y="5131693"/>
            <a:ext cx="1141771" cy="893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Input Image</a:t>
            </a:r>
          </a:p>
        </p:txBody>
      </p:sp>
      <p:sp>
        <p:nvSpPr>
          <p:cNvPr id="4" name="Rectangle 3">
            <a:extLst>
              <a:ext uri="{FF2B5EF4-FFF2-40B4-BE49-F238E27FC236}">
                <a16:creationId xmlns:a16="http://schemas.microsoft.com/office/drawing/2014/main" id="{8E96064E-6984-0B6E-7346-B080338F2CA1}"/>
              </a:ext>
            </a:extLst>
          </p:cNvPr>
          <p:cNvSpPr/>
          <p:nvPr/>
        </p:nvSpPr>
        <p:spPr>
          <a:xfrm>
            <a:off x="2223319" y="5133964"/>
            <a:ext cx="1141771" cy="893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Integral Image</a:t>
            </a:r>
          </a:p>
        </p:txBody>
      </p:sp>
      <p:sp>
        <p:nvSpPr>
          <p:cNvPr id="6" name="Rectangle 5">
            <a:extLst>
              <a:ext uri="{FF2B5EF4-FFF2-40B4-BE49-F238E27FC236}">
                <a16:creationId xmlns:a16="http://schemas.microsoft.com/office/drawing/2014/main" id="{9395C22D-87E9-2AF7-9975-AC0F22EE03D8}"/>
              </a:ext>
            </a:extLst>
          </p:cNvPr>
          <p:cNvSpPr/>
          <p:nvPr/>
        </p:nvSpPr>
        <p:spPr>
          <a:xfrm>
            <a:off x="4102356" y="5131694"/>
            <a:ext cx="1141771" cy="893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latin typeface="Times New Roman" panose="02020603050405020304" pitchFamily="18" charset="0"/>
                <a:cs typeface="Times New Roman" panose="02020603050405020304" pitchFamily="18" charset="0"/>
              </a:rPr>
              <a:t>Haar</a:t>
            </a:r>
            <a:r>
              <a:rPr lang="en-IN" dirty="0">
                <a:latin typeface="Times New Roman" panose="02020603050405020304" pitchFamily="18" charset="0"/>
                <a:cs typeface="Times New Roman" panose="02020603050405020304" pitchFamily="18" charset="0"/>
              </a:rPr>
              <a:t>-Feature Selection</a:t>
            </a:r>
          </a:p>
        </p:txBody>
      </p:sp>
      <p:sp>
        <p:nvSpPr>
          <p:cNvPr id="7" name="Rectangle 6">
            <a:extLst>
              <a:ext uri="{FF2B5EF4-FFF2-40B4-BE49-F238E27FC236}">
                <a16:creationId xmlns:a16="http://schemas.microsoft.com/office/drawing/2014/main" id="{EF4A6290-F74B-D6BF-93DA-27CC8CD7DA8B}"/>
              </a:ext>
            </a:extLst>
          </p:cNvPr>
          <p:cNvSpPr/>
          <p:nvPr/>
        </p:nvSpPr>
        <p:spPr>
          <a:xfrm>
            <a:off x="5985387" y="5133963"/>
            <a:ext cx="1141771" cy="893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AdaBoost classifier</a:t>
            </a:r>
          </a:p>
        </p:txBody>
      </p:sp>
      <p:sp>
        <p:nvSpPr>
          <p:cNvPr id="8" name="Rectangle 7">
            <a:extLst>
              <a:ext uri="{FF2B5EF4-FFF2-40B4-BE49-F238E27FC236}">
                <a16:creationId xmlns:a16="http://schemas.microsoft.com/office/drawing/2014/main" id="{83FC76AC-3C2F-87C5-1DC0-4F93C199C37B}"/>
              </a:ext>
            </a:extLst>
          </p:cNvPr>
          <p:cNvSpPr/>
          <p:nvPr/>
        </p:nvSpPr>
        <p:spPr>
          <a:xfrm>
            <a:off x="7729384" y="5133961"/>
            <a:ext cx="1141771" cy="8932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Cascading decision</a:t>
            </a:r>
          </a:p>
        </p:txBody>
      </p:sp>
      <p:cxnSp>
        <p:nvCxnSpPr>
          <p:cNvPr id="9" name="Straight Arrow Connector 8">
            <a:extLst>
              <a:ext uri="{FF2B5EF4-FFF2-40B4-BE49-F238E27FC236}">
                <a16:creationId xmlns:a16="http://schemas.microsoft.com/office/drawing/2014/main" id="{959A4465-53EF-421E-2012-C22467616BBF}"/>
              </a:ext>
            </a:extLst>
          </p:cNvPr>
          <p:cNvCxnSpPr>
            <a:stCxn id="3" idx="3"/>
            <a:endCxn id="4" idx="1"/>
          </p:cNvCxnSpPr>
          <p:nvPr/>
        </p:nvCxnSpPr>
        <p:spPr>
          <a:xfrm>
            <a:off x="1542512" y="5578299"/>
            <a:ext cx="680807" cy="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8BCA9A-0F94-E4CA-9BE4-67F6DE9D132E}"/>
              </a:ext>
            </a:extLst>
          </p:cNvPr>
          <p:cNvCxnSpPr>
            <a:stCxn id="4" idx="3"/>
            <a:endCxn id="6" idx="1"/>
          </p:cNvCxnSpPr>
          <p:nvPr/>
        </p:nvCxnSpPr>
        <p:spPr>
          <a:xfrm flipV="1">
            <a:off x="3365090" y="5578300"/>
            <a:ext cx="737266" cy="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0FB6E6-EF47-146A-2EA5-647E829AF5A3}"/>
              </a:ext>
            </a:extLst>
          </p:cNvPr>
          <p:cNvCxnSpPr>
            <a:cxnSpLocks/>
            <a:stCxn id="6" idx="3"/>
            <a:endCxn id="7" idx="1"/>
          </p:cNvCxnSpPr>
          <p:nvPr/>
        </p:nvCxnSpPr>
        <p:spPr>
          <a:xfrm>
            <a:off x="5244127" y="5578300"/>
            <a:ext cx="741260" cy="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D30FF9-D917-0081-D763-FEB4BB2A4A96}"/>
              </a:ext>
            </a:extLst>
          </p:cNvPr>
          <p:cNvCxnSpPr>
            <a:stCxn id="7" idx="3"/>
            <a:endCxn id="8" idx="1"/>
          </p:cNvCxnSpPr>
          <p:nvPr/>
        </p:nvCxnSpPr>
        <p:spPr>
          <a:xfrm flipV="1">
            <a:off x="7127158" y="5580567"/>
            <a:ext cx="60222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962962-5544-1C9A-EA5E-6148248E7F3B}"/>
              </a:ext>
            </a:extLst>
          </p:cNvPr>
          <p:cNvSpPr txBox="1"/>
          <p:nvPr/>
        </p:nvSpPr>
        <p:spPr>
          <a:xfrm>
            <a:off x="2236839" y="6188159"/>
            <a:ext cx="4921425" cy="323165"/>
          </a:xfrm>
          <a:prstGeom prst="rect">
            <a:avLst/>
          </a:prstGeom>
          <a:noFill/>
        </p:spPr>
        <p:txBody>
          <a:bodyPr wrap="square" rtlCol="0">
            <a:spAutoFit/>
          </a:bodyPr>
          <a:lstStyle/>
          <a:p>
            <a:pPr algn="ctr"/>
            <a:r>
              <a:rPr lang="en-IN" sz="1500" b="1" dirty="0">
                <a:latin typeface="Times New Roman" panose="02020603050405020304" pitchFamily="18" charset="0"/>
                <a:cs typeface="Times New Roman" panose="02020603050405020304" pitchFamily="18" charset="0"/>
              </a:rPr>
              <a:t>Figure 1</a:t>
            </a:r>
            <a:r>
              <a:rPr lang="en-IN" sz="1500" dirty="0">
                <a:latin typeface="Times New Roman" panose="02020603050405020304" pitchFamily="18" charset="0"/>
                <a:cs typeface="Times New Roman" panose="02020603050405020304" pitchFamily="18" charset="0"/>
              </a:rPr>
              <a:t>: Viola Jones algorithm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E54CBC8-ADB5-83D0-7405-3CD2BE6E57C4}"/>
              </a:ext>
            </a:extLst>
          </p:cNvPr>
          <p:cNvSpPr>
            <a:spLocks noGrp="1"/>
          </p:cNvSpPr>
          <p:nvPr>
            <p:ph sz="half" idx="1"/>
          </p:nvPr>
        </p:nvSpPr>
        <p:spPr/>
        <p:txBody>
          <a:bodyPr/>
          <a:lstStyle/>
          <a:p>
            <a:r>
              <a:rPr lang="en-IN" sz="1800" b="1" dirty="0">
                <a:latin typeface="Times New Roman" panose="02020603050405020304" pitchFamily="18" charset="0"/>
                <a:cs typeface="Times New Roman" panose="02020603050405020304" pitchFamily="18" charset="0"/>
              </a:rPr>
              <a:t>Integral image</a:t>
            </a:r>
          </a:p>
          <a:p>
            <a:r>
              <a:rPr lang="en-US" sz="1800" b="0" i="0" dirty="0">
                <a:solidFill>
                  <a:srgbClr val="202122"/>
                </a:solidFill>
                <a:effectLst/>
                <a:latin typeface="Times New Roman" panose="02020603050405020304" pitchFamily="18" charset="0"/>
                <a:cs typeface="Times New Roman" panose="02020603050405020304" pitchFamily="18" charset="0"/>
              </a:rPr>
              <a:t>A </a:t>
            </a:r>
            <a:r>
              <a:rPr lang="en-US" sz="1800" b="1" i="0" dirty="0">
                <a:solidFill>
                  <a:srgbClr val="202122"/>
                </a:solidFill>
                <a:effectLst/>
                <a:latin typeface="Times New Roman" panose="02020603050405020304" pitchFamily="18" charset="0"/>
                <a:cs typeface="Times New Roman" panose="02020603050405020304" pitchFamily="18" charset="0"/>
              </a:rPr>
              <a:t>summed-area table</a:t>
            </a:r>
            <a:r>
              <a:rPr lang="en-US" sz="1800" b="0" i="0" dirty="0">
                <a:solidFill>
                  <a:srgbClr val="202122"/>
                </a:solidFill>
                <a:effectLst/>
                <a:latin typeface="Times New Roman" panose="02020603050405020304" pitchFamily="18" charset="0"/>
                <a:cs typeface="Times New Roman" panose="02020603050405020304" pitchFamily="18" charset="0"/>
              </a:rPr>
              <a:t> is a</a:t>
            </a:r>
            <a:r>
              <a:rPr lang="en-US" sz="1800" b="0" i="0" dirty="0">
                <a:effectLst/>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data structure</a:t>
            </a:r>
            <a:r>
              <a:rPr lang="en-US" sz="1800" b="0" i="0" dirty="0">
                <a:effectLst/>
                <a:latin typeface="Times New Roman" panose="02020603050405020304" pitchFamily="18" charset="0"/>
                <a:cs typeface="Times New Roman" panose="02020603050405020304" pitchFamily="18" charset="0"/>
              </a:rPr>
              <a:t> and </a:t>
            </a:r>
            <a:r>
              <a:rPr lang="en-US" sz="1800" b="0" i="0" u="none" strike="noStrike" dirty="0">
                <a:effectLst/>
                <a:latin typeface="Times New Roman" panose="02020603050405020304" pitchFamily="18" charset="0"/>
                <a:cs typeface="Times New Roman" panose="02020603050405020304" pitchFamily="18" charset="0"/>
              </a:rPr>
              <a:t>algorithm</a:t>
            </a:r>
            <a:r>
              <a:rPr lang="en-US" sz="1800" b="0" i="0" dirty="0">
                <a:effectLst/>
                <a:latin typeface="Times New Roman" panose="02020603050405020304" pitchFamily="18" charset="0"/>
                <a:cs typeface="Times New Roman" panose="02020603050405020304" pitchFamily="18" charset="0"/>
              </a:rPr>
              <a:t> </a:t>
            </a:r>
            <a:r>
              <a:rPr lang="en-US" sz="1800" b="0" i="0" dirty="0">
                <a:solidFill>
                  <a:srgbClr val="202122"/>
                </a:solidFill>
                <a:effectLst/>
                <a:latin typeface="Times New Roman" panose="02020603050405020304" pitchFamily="18" charset="0"/>
                <a:cs typeface="Times New Roman" panose="02020603050405020304" pitchFamily="18" charset="0"/>
              </a:rPr>
              <a:t>for quickly and efficiently generating the sum of values in a rectangular subset of a grid.</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where I(</a:t>
            </a:r>
            <a:r>
              <a:rPr lang="en-IN" sz="1800" dirty="0" err="1">
                <a:latin typeface="Times New Roman" panose="02020603050405020304" pitchFamily="18" charset="0"/>
                <a:cs typeface="Times New Roman" panose="02020603050405020304" pitchFamily="18" charset="0"/>
              </a:rPr>
              <a:t>x,y</a:t>
            </a:r>
            <a:r>
              <a:rPr lang="en-IN" sz="1800" dirty="0">
                <a:latin typeface="Times New Roman" panose="02020603050405020304" pitchFamily="18" charset="0"/>
                <a:cs typeface="Times New Roman" panose="02020603050405020304" pitchFamily="18" charset="0"/>
              </a:rPr>
              <a:t>) is the value of the pixel at (</a:t>
            </a:r>
            <a:r>
              <a:rPr lang="en-IN" sz="1800" dirty="0" err="1">
                <a:latin typeface="Times New Roman" panose="02020603050405020304" pitchFamily="18" charset="0"/>
                <a:cs typeface="Times New Roman" panose="02020603050405020304" pitchFamily="18" charset="0"/>
              </a:rPr>
              <a:t>x,y</a:t>
            </a:r>
            <a:r>
              <a:rPr lang="en-IN" sz="1800" dirty="0">
                <a:latin typeface="Times New Roman" panose="02020603050405020304" pitchFamily="18" charset="0"/>
                <a:cs typeface="Times New Roman" panose="02020603050405020304" pitchFamily="18" charset="0"/>
              </a:rPr>
              <a:t>).</a:t>
            </a:r>
          </a:p>
          <a:p>
            <a:endParaRPr lang="en-IN" sz="1800" dirty="0"/>
          </a:p>
        </p:txBody>
      </p:sp>
      <p:sp>
        <p:nvSpPr>
          <p:cNvPr id="4" name="Slide Number Placeholder 3">
            <a:extLst>
              <a:ext uri="{FF2B5EF4-FFF2-40B4-BE49-F238E27FC236}">
                <a16:creationId xmlns:a16="http://schemas.microsoft.com/office/drawing/2014/main" id="{67FFFD0F-5132-E5F7-C2AF-BA41F0E0E82A}"/>
              </a:ext>
            </a:extLst>
          </p:cNvPr>
          <p:cNvSpPr>
            <a:spLocks noGrp="1"/>
          </p:cNvSpPr>
          <p:nvPr>
            <p:ph type="sldNum" sz="quarter" idx="10"/>
          </p:nvPr>
        </p:nvSpPr>
        <p:spPr/>
        <p:txBody>
          <a:bodyPr/>
          <a:lstStyle/>
          <a:p>
            <a:fld id="{B6F15528-21DE-4FAA-801E-634DDDAF4B2B}" type="slidenum">
              <a:rPr lang="en-US" smtClean="0"/>
              <a:t>6</a:t>
            </a:fld>
            <a:endParaRPr lang="en-US"/>
          </a:p>
        </p:txBody>
      </p:sp>
      <p:pic>
        <p:nvPicPr>
          <p:cNvPr id="9" name="Picture 8">
            <a:extLst>
              <a:ext uri="{FF2B5EF4-FFF2-40B4-BE49-F238E27FC236}">
                <a16:creationId xmlns:a16="http://schemas.microsoft.com/office/drawing/2014/main" id="{20AF112B-CB98-0688-4D3B-7A128FB86BD0}"/>
              </a:ext>
            </a:extLst>
          </p:cNvPr>
          <p:cNvPicPr>
            <a:picLocks noChangeAspect="1"/>
          </p:cNvPicPr>
          <p:nvPr/>
        </p:nvPicPr>
        <p:blipFill>
          <a:blip r:embed="rId2"/>
          <a:stretch>
            <a:fillRect/>
          </a:stretch>
        </p:blipFill>
        <p:spPr>
          <a:xfrm>
            <a:off x="1302918" y="3603307"/>
            <a:ext cx="2347163" cy="739204"/>
          </a:xfrm>
          <a:prstGeom prst="rect">
            <a:avLst/>
          </a:prstGeom>
        </p:spPr>
      </p:pic>
      <p:pic>
        <p:nvPicPr>
          <p:cNvPr id="10" name="Picture 2" descr="Integral Image - MATLAB &amp; Simulink">
            <a:extLst>
              <a:ext uri="{FF2B5EF4-FFF2-40B4-BE49-F238E27FC236}">
                <a16:creationId xmlns:a16="http://schemas.microsoft.com/office/drawing/2014/main" id="{11186FFB-105D-988F-3EB7-8266869040D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11370"/>
          <a:stretch/>
        </p:blipFill>
        <p:spPr bwMode="auto">
          <a:xfrm>
            <a:off x="4648201" y="2182368"/>
            <a:ext cx="4038599" cy="29992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1D0299-EC12-365E-E281-22E16A7B8C58}"/>
              </a:ext>
            </a:extLst>
          </p:cNvPr>
          <p:cNvSpPr txBox="1"/>
          <p:nvPr/>
        </p:nvSpPr>
        <p:spPr>
          <a:xfrm>
            <a:off x="4648201" y="5544234"/>
            <a:ext cx="4621161" cy="323165"/>
          </a:xfrm>
          <a:prstGeom prst="rect">
            <a:avLst/>
          </a:prstGeom>
          <a:noFill/>
        </p:spPr>
        <p:txBody>
          <a:bodyPr wrap="square" rtlCol="0">
            <a:spAutoFit/>
          </a:bodyPr>
          <a:lstStyle/>
          <a:p>
            <a:r>
              <a:rPr lang="en-IN" sz="1500" b="1" dirty="0">
                <a:latin typeface="Times New Roman" panose="02020603050405020304" pitchFamily="18" charset="0"/>
                <a:cs typeface="Times New Roman" panose="02020603050405020304" pitchFamily="18" charset="0"/>
              </a:rPr>
              <a:t>Figure 2: </a:t>
            </a:r>
            <a:r>
              <a:rPr lang="en-IN" sz="1500" dirty="0">
                <a:latin typeface="Times New Roman" panose="02020603050405020304" pitchFamily="18" charset="0"/>
                <a:cs typeface="Times New Roman" panose="02020603050405020304" pitchFamily="18" charset="0"/>
              </a:rPr>
              <a:t>(a)Input image (b) Integral image</a:t>
            </a:r>
          </a:p>
        </p:txBody>
      </p:sp>
      <p:sp>
        <p:nvSpPr>
          <p:cNvPr id="12" name="TextBox 11">
            <a:extLst>
              <a:ext uri="{FF2B5EF4-FFF2-40B4-BE49-F238E27FC236}">
                <a16:creationId xmlns:a16="http://schemas.microsoft.com/office/drawing/2014/main" id="{032C3356-5A5C-88D9-20F6-7C32C0EA3B1D}"/>
              </a:ext>
            </a:extLst>
          </p:cNvPr>
          <p:cNvSpPr txBox="1"/>
          <p:nvPr/>
        </p:nvSpPr>
        <p:spPr>
          <a:xfrm>
            <a:off x="5336950" y="5201335"/>
            <a:ext cx="521109" cy="323165"/>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B68101E6-8BAD-23DB-8424-50034D538535}"/>
              </a:ext>
            </a:extLst>
          </p:cNvPr>
          <p:cNvSpPr txBox="1"/>
          <p:nvPr/>
        </p:nvSpPr>
        <p:spPr>
          <a:xfrm>
            <a:off x="7361903" y="5231698"/>
            <a:ext cx="668594" cy="323165"/>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2297118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54A17-D6A8-6ADC-5238-920D6F55047E}"/>
              </a:ext>
            </a:extLst>
          </p:cNvPr>
          <p:cNvSpPr>
            <a:spLocks noGrp="1"/>
          </p:cNvSpPr>
          <p:nvPr>
            <p:ph sz="half" idx="1"/>
          </p:nvPr>
        </p:nvSpPr>
        <p:spPr>
          <a:xfrm>
            <a:off x="457200" y="975360"/>
            <a:ext cx="4038600" cy="5150803"/>
          </a:xfrm>
        </p:spPr>
        <p:txBody>
          <a:bodyPr/>
          <a:lstStyle/>
          <a:p>
            <a:r>
              <a:rPr lang="en-US" sz="1800" b="1" dirty="0">
                <a:latin typeface="Times New Roman" panose="02020603050405020304" pitchFamily="18" charset="0"/>
                <a:cs typeface="Times New Roman" panose="02020603050405020304" pitchFamily="18" charset="0"/>
              </a:rPr>
              <a:t>SELECTING HAAR-LIKE FEATURES</a:t>
            </a:r>
            <a:r>
              <a:rPr lang="en-US" sz="18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 </a:t>
            </a:r>
            <a:r>
              <a:rPr lang="en-US" sz="1800" b="0" i="0" dirty="0" err="1">
                <a:effectLst/>
                <a:latin typeface="Times New Roman" panose="02020603050405020304" pitchFamily="18" charset="0"/>
                <a:cs typeface="Times New Roman" panose="02020603050405020304" pitchFamily="18" charset="0"/>
              </a:rPr>
              <a:t>Haar</a:t>
            </a:r>
            <a:r>
              <a:rPr lang="en-US" sz="1800" b="0" i="0" dirty="0">
                <a:effectLst/>
                <a:latin typeface="Times New Roman" panose="02020603050405020304" pitchFamily="18" charset="0"/>
                <a:cs typeface="Times New Roman" panose="02020603050405020304" pitchFamily="18" charset="0"/>
              </a:rPr>
              <a:t>-like feature considers adjacent rectangular regions at a specific location in a detection window, sums up the pixel intensities in each region, and calculates the difference between these sums. This difference is then used to </a:t>
            </a:r>
            <a:r>
              <a:rPr lang="en-US" sz="1800" b="0" i="0" u="none" strike="noStrike" dirty="0">
                <a:effectLst/>
                <a:latin typeface="Times New Roman" panose="02020603050405020304" pitchFamily="18" charset="0"/>
                <a:cs typeface="Times New Roman" panose="02020603050405020304" pitchFamily="18" charset="0"/>
              </a:rPr>
              <a:t>categorize</a:t>
            </a:r>
            <a:r>
              <a:rPr lang="en-US" sz="1800" b="0" i="0" dirty="0">
                <a:effectLst/>
                <a:latin typeface="Times New Roman" panose="02020603050405020304" pitchFamily="18" charset="0"/>
                <a:cs typeface="Times New Roman" panose="02020603050405020304" pitchFamily="18" charset="0"/>
              </a:rPr>
              <a:t> subsections of an image.</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Sum = I(C) + I(A)-I(B)-I(D)</a:t>
            </a:r>
          </a:p>
          <a:p>
            <a:pPr marL="0" indent="0">
              <a:lnSpc>
                <a:spcPct val="150000"/>
              </a:lnSpc>
              <a:buNone/>
            </a:pPr>
            <a:r>
              <a:rPr lang="en-IN" sz="1600" dirty="0">
                <a:latin typeface="Times New Roman" panose="02020603050405020304" pitchFamily="18" charset="0"/>
                <a:cs typeface="Times New Roman" panose="02020603050405020304" pitchFamily="18" charset="0"/>
              </a:rPr>
              <a:t>, where points A, B, C, and D belong to the integral image I, as shown in the figure</a:t>
            </a:r>
            <a:r>
              <a:rPr lang="en-IN" sz="1800" dirty="0">
                <a:latin typeface="Times New Roman" panose="02020603050405020304" pitchFamily="18" charset="0"/>
                <a:cs typeface="Times New Roman" panose="02020603050405020304" pitchFamily="18" charset="0"/>
              </a:rPr>
              <a:t>.</a:t>
            </a:r>
          </a:p>
          <a:p>
            <a:pPr>
              <a:lnSpc>
                <a:spcPct val="150000"/>
              </a:lnSpc>
            </a:pPr>
            <a:endParaRPr lang="en-IN" sz="1800" dirty="0"/>
          </a:p>
          <a:p>
            <a:endParaRPr lang="en-IN" sz="1800" dirty="0"/>
          </a:p>
        </p:txBody>
      </p:sp>
      <p:sp>
        <p:nvSpPr>
          <p:cNvPr id="5" name="Slide Number Placeholder 4">
            <a:extLst>
              <a:ext uri="{FF2B5EF4-FFF2-40B4-BE49-F238E27FC236}">
                <a16:creationId xmlns:a16="http://schemas.microsoft.com/office/drawing/2014/main" id="{66AA7A08-288C-1A0D-5A5E-86BE22CFE038}"/>
              </a:ext>
            </a:extLst>
          </p:cNvPr>
          <p:cNvSpPr>
            <a:spLocks noGrp="1"/>
          </p:cNvSpPr>
          <p:nvPr>
            <p:ph type="sldNum" sz="quarter" idx="10"/>
          </p:nvPr>
        </p:nvSpPr>
        <p:spPr/>
        <p:txBody>
          <a:bodyPr/>
          <a:lstStyle/>
          <a:p>
            <a:fld id="{B6F15528-21DE-4FAA-801E-634DDDAF4B2B}" type="slidenum">
              <a:rPr lang="en-US" smtClean="0"/>
              <a:t>7</a:t>
            </a:fld>
            <a:endParaRPr lang="en-US"/>
          </a:p>
        </p:txBody>
      </p:sp>
      <p:pic>
        <p:nvPicPr>
          <p:cNvPr id="6" name="Picture 14" descr="Shape&#10;&#10;Description automatically generated with low confidence">
            <a:extLst>
              <a:ext uri="{FF2B5EF4-FFF2-40B4-BE49-F238E27FC236}">
                <a16:creationId xmlns:a16="http://schemas.microsoft.com/office/drawing/2014/main" id="{2CB58214-56F0-B3CE-84F7-39C8E2F5491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348706"/>
            <a:ext cx="4038600" cy="30289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63B598-04F4-8D4D-E70B-2E06A52362B2}"/>
              </a:ext>
            </a:extLst>
          </p:cNvPr>
          <p:cNvSpPr txBox="1"/>
          <p:nvPr/>
        </p:nvSpPr>
        <p:spPr>
          <a:xfrm>
            <a:off x="4648200" y="5596096"/>
            <a:ext cx="4601816" cy="323165"/>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Figure 3: </a:t>
            </a:r>
            <a:r>
              <a:rPr lang="en-IN" sz="1500" dirty="0">
                <a:latin typeface="Times New Roman" panose="02020603050405020304" pitchFamily="18" charset="0"/>
                <a:cs typeface="Times New Roman" panose="02020603050405020304" pitchFamily="18" charset="0"/>
              </a:rPr>
              <a:t>Finding sum of shaded region</a:t>
            </a:r>
          </a:p>
        </p:txBody>
      </p:sp>
    </p:spTree>
    <p:extLst>
      <p:ext uri="{BB962C8B-B14F-4D97-AF65-F5344CB8AC3E}">
        <p14:creationId xmlns:p14="http://schemas.microsoft.com/office/powerpoint/2010/main" val="208964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1C81B0F-5191-323B-151C-09BCE4D9A799}"/>
              </a:ext>
            </a:extLst>
          </p:cNvPr>
          <p:cNvSpPr>
            <a:spLocks noGrp="1"/>
          </p:cNvSpPr>
          <p:nvPr>
            <p:ph idx="1"/>
          </p:nvPr>
        </p:nvSpPr>
        <p:spPr/>
        <p:txBody>
          <a:bodyPr/>
          <a:lstStyle/>
          <a:p>
            <a:pPr>
              <a:lnSpc>
                <a:spcPct val="150000"/>
              </a:lnSpc>
            </a:pPr>
            <a:r>
              <a:rPr lang="en-IN" sz="1800" b="1" dirty="0">
                <a:latin typeface="Times New Roman" panose="02020603050405020304" pitchFamily="18" charset="0"/>
                <a:cs typeface="Times New Roman" panose="02020603050405020304" pitchFamily="18" charset="0"/>
              </a:rPr>
              <a:t>AdaBoost Classifier:</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AdaBoost is used during the training phase of the Viola-Jones object detection algorithm to choose a subset of features and build the classifier.</a:t>
            </a:r>
          </a:p>
          <a:p>
            <a:pPr>
              <a:lnSpc>
                <a:spcPct val="150000"/>
              </a:lnSpc>
            </a:pPr>
            <a:r>
              <a:rPr lang="en-US" sz="1800" dirty="0">
                <a:latin typeface="Times New Roman" panose="02020603050405020304" pitchFamily="18" charset="0"/>
                <a:cs typeface="Times New Roman" panose="02020603050405020304" pitchFamily="18" charset="0"/>
              </a:rPr>
              <a:t>A vast collection of photos is created, whose dimensions match those of the detection window.</a:t>
            </a:r>
          </a:p>
          <a:p>
            <a:pPr>
              <a:lnSpc>
                <a:spcPct val="150000"/>
              </a:lnSpc>
            </a:pPr>
            <a:r>
              <a:rPr lang="en-US" sz="1800" dirty="0">
                <a:latin typeface="Times New Roman" panose="02020603050405020304" pitchFamily="18" charset="0"/>
                <a:cs typeface="Times New Roman" panose="02020603050405020304" pitchFamily="18" charset="0"/>
              </a:rPr>
              <a:t> Both positive and negative examples for the desired filter (such as just front views of faces) must be included in this set (nonfaces).</a:t>
            </a:r>
            <a:endParaRPr lang="en-IN" sz="1800" dirty="0">
              <a:latin typeface="Times New Roman" panose="02020603050405020304" pitchFamily="18" charset="0"/>
              <a:cs typeface="Times New Roman" panose="02020603050405020304" pitchFamily="18" charset="0"/>
            </a:endParaRPr>
          </a:p>
          <a:p>
            <a:endParaRPr lang="en-IN" sz="1800" dirty="0"/>
          </a:p>
        </p:txBody>
      </p:sp>
      <p:sp>
        <p:nvSpPr>
          <p:cNvPr id="5" name="Slide Number Placeholder 4">
            <a:extLst>
              <a:ext uri="{FF2B5EF4-FFF2-40B4-BE49-F238E27FC236}">
                <a16:creationId xmlns:a16="http://schemas.microsoft.com/office/drawing/2014/main" id="{B7FC5DBE-636D-B711-E8CF-A0AFF508ED43}"/>
              </a:ext>
            </a:extLst>
          </p:cNvPr>
          <p:cNvSpPr>
            <a:spLocks noGrp="1"/>
          </p:cNvSpPr>
          <p:nvPr>
            <p:ph type="sldNum" sz="quarter" idx="10"/>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406858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38C18C0-A6A2-F16C-4F2A-F3A35731D7A2}"/>
              </a:ext>
            </a:extLst>
          </p:cNvPr>
          <p:cNvSpPr>
            <a:spLocks noGrp="1"/>
          </p:cNvSpPr>
          <p:nvPr>
            <p:ph sz="half" idx="1"/>
          </p:nvPr>
        </p:nvSpPr>
        <p:spPr/>
        <p:txBody>
          <a:bodyPr/>
          <a:lstStyle/>
          <a:p>
            <a:r>
              <a:rPr lang="en-IN" sz="1800" b="1" dirty="0">
                <a:latin typeface="Times New Roman" panose="02020603050405020304" pitchFamily="18" charset="0"/>
                <a:cs typeface="Times New Roman" panose="02020603050405020304" pitchFamily="18" charset="0"/>
              </a:rPr>
              <a:t>Cascading decision:</a:t>
            </a:r>
            <a:endParaRPr lang="en-US" sz="1800" b="0" i="1" dirty="0">
              <a:solidFill>
                <a:srgbClr val="333333"/>
              </a:solidFill>
              <a:effectLst/>
              <a:latin typeface="Times New Roman" panose="02020603050405020304" pitchFamily="18" charset="0"/>
              <a:cs typeface="Times New Roman" panose="02020603050405020304" pitchFamily="18" charset="0"/>
            </a:endParaRPr>
          </a:p>
          <a:p>
            <a:r>
              <a:rPr lang="en-US" sz="1800" b="0" i="0" dirty="0">
                <a:solidFill>
                  <a:srgbClr val="333333"/>
                </a:solidFill>
                <a:effectLst/>
                <a:latin typeface="Times New Roman" panose="02020603050405020304" pitchFamily="18" charset="0"/>
                <a:cs typeface="Times New Roman" panose="02020603050405020304" pitchFamily="18" charset="0"/>
              </a:rPr>
              <a:t>The classifier decision is defined as:</a:t>
            </a:r>
            <a:endParaRPr lang="en-US" sz="1800" i="1" dirty="0">
              <a:solidFill>
                <a:srgbClr val="333333"/>
              </a:solidFill>
              <a:latin typeface="Times New Roman" panose="02020603050405020304" pitchFamily="18" charset="0"/>
              <a:cs typeface="Times New Roman" panose="02020603050405020304" pitchFamily="18" charset="0"/>
            </a:endParaRPr>
          </a:p>
          <a:p>
            <a:endParaRPr lang="en-US" sz="1800" b="0" i="1" dirty="0">
              <a:solidFill>
                <a:srgbClr val="333333"/>
              </a:solidFill>
              <a:effectLst/>
              <a:latin typeface="Times New Roman" panose="02020603050405020304" pitchFamily="18" charset="0"/>
              <a:cs typeface="Times New Roman" panose="02020603050405020304" pitchFamily="18" charset="0"/>
            </a:endParaRPr>
          </a:p>
          <a:p>
            <a:endParaRPr lang="en-US" sz="1800" i="1" dirty="0">
              <a:solidFill>
                <a:srgbClr val="333333"/>
              </a:solidFill>
              <a:latin typeface="Times New Roman" panose="02020603050405020304" pitchFamily="18" charset="0"/>
              <a:cs typeface="Times New Roman" panose="02020603050405020304" pitchFamily="18" charset="0"/>
            </a:endParaRPr>
          </a:p>
          <a:p>
            <a:endParaRPr lang="en-US" sz="1800" b="0" i="1" dirty="0">
              <a:solidFill>
                <a:srgbClr val="333333"/>
              </a:solidFill>
              <a:effectLst/>
              <a:latin typeface="Times New Roman" panose="02020603050405020304" pitchFamily="18" charset="0"/>
              <a:cs typeface="Times New Roman" panose="02020603050405020304" pitchFamily="18" charset="0"/>
            </a:endParaRPr>
          </a:p>
          <a:p>
            <a:endParaRPr lang="en-US" sz="1800" b="0" i="1"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sz="1800" b="0" i="1" dirty="0" err="1">
                <a:solidFill>
                  <a:srgbClr val="333333"/>
                </a:solidFill>
                <a:effectLst/>
                <a:latin typeface="Times New Roman" panose="02020603050405020304" pitchFamily="18" charset="0"/>
                <a:cs typeface="Times New Roman" panose="02020603050405020304" pitchFamily="18" charset="0"/>
              </a:rPr>
              <a:t>f</a:t>
            </a:r>
            <a:r>
              <a:rPr lang="en-US" sz="1800" b="0" i="1" baseline="-25000" dirty="0" err="1">
                <a:solidFill>
                  <a:srgbClr val="333333"/>
                </a:solidFill>
                <a:effectLst/>
                <a:latin typeface="Times New Roman" panose="02020603050405020304" pitchFamily="18" charset="0"/>
                <a:cs typeface="Times New Roman" panose="02020603050405020304" pitchFamily="18" charset="0"/>
              </a:rPr>
              <a:t>m,i</a:t>
            </a:r>
            <a:r>
              <a:rPr lang="en-US" sz="1800" b="0" i="0" dirty="0">
                <a:solidFill>
                  <a:srgbClr val="333333"/>
                </a:solidFill>
                <a:effectLst/>
                <a:latin typeface="Times New Roman" panose="02020603050405020304" pitchFamily="18" charset="0"/>
                <a:cs typeface="Times New Roman" panose="02020603050405020304" pitchFamily="18" charset="0"/>
              </a:rPr>
              <a:t> is the weighted sum of the 2-D integrals.  is the decision threshold for the </a:t>
            </a:r>
            <a:r>
              <a:rPr lang="en-US" sz="1800" b="0" i="1" dirty="0" err="1">
                <a:solidFill>
                  <a:srgbClr val="333333"/>
                </a:solidFill>
                <a:effectLst/>
                <a:latin typeface="Times New Roman" panose="02020603050405020304" pitchFamily="18" charset="0"/>
                <a:cs typeface="Times New Roman" panose="02020603050405020304" pitchFamily="18" charset="0"/>
              </a:rPr>
              <a:t>i</a:t>
            </a:r>
            <a:r>
              <a:rPr lang="en-US" sz="1800" b="0" i="0" dirty="0" err="1">
                <a:solidFill>
                  <a:srgbClr val="333333"/>
                </a:solidFill>
                <a:effectLst/>
                <a:latin typeface="Times New Roman" panose="02020603050405020304" pitchFamily="18" charset="0"/>
                <a:cs typeface="Times New Roman" panose="02020603050405020304" pitchFamily="18" charset="0"/>
              </a:rPr>
              <a:t>-th</a:t>
            </a:r>
            <a:r>
              <a:rPr lang="en-US" sz="1800" b="0" i="0" dirty="0">
                <a:solidFill>
                  <a:srgbClr val="333333"/>
                </a:solidFill>
                <a:effectLst/>
                <a:latin typeface="Times New Roman" panose="02020603050405020304" pitchFamily="18" charset="0"/>
                <a:cs typeface="Times New Roman" panose="02020603050405020304" pitchFamily="18" charset="0"/>
              </a:rPr>
              <a:t> feature extractor.  </a:t>
            </a:r>
            <a:r>
              <a:rPr lang="en-US" sz="1800" b="0" i="1" dirty="0">
                <a:solidFill>
                  <a:srgbClr val="333333"/>
                </a:solidFill>
                <a:effectLst/>
                <a:latin typeface="Times New Roman" panose="02020603050405020304" pitchFamily="18" charset="0"/>
                <a:cs typeface="Times New Roman" panose="02020603050405020304" pitchFamily="18" charset="0"/>
              </a:rPr>
              <a:t>α</a:t>
            </a:r>
            <a:r>
              <a:rPr lang="en-US" sz="1800" b="0" i="1" baseline="-25000" dirty="0" err="1">
                <a:solidFill>
                  <a:srgbClr val="333333"/>
                </a:solidFill>
                <a:effectLst/>
                <a:latin typeface="Times New Roman" panose="02020603050405020304" pitchFamily="18" charset="0"/>
                <a:cs typeface="Times New Roman" panose="02020603050405020304" pitchFamily="18" charset="0"/>
              </a:rPr>
              <a:t>m,i</a:t>
            </a:r>
            <a:r>
              <a:rPr lang="en-US" sz="1800" b="0" i="0" dirty="0">
                <a:solidFill>
                  <a:srgbClr val="333333"/>
                </a:solidFill>
                <a:effectLst/>
                <a:latin typeface="Times New Roman" panose="02020603050405020304" pitchFamily="18" charset="0"/>
                <a:cs typeface="Times New Roman" panose="02020603050405020304" pitchFamily="18" charset="0"/>
              </a:rPr>
              <a:t> and </a:t>
            </a:r>
            <a:r>
              <a:rPr lang="en-US" sz="1800" b="0" i="1" dirty="0">
                <a:solidFill>
                  <a:srgbClr val="333333"/>
                </a:solidFill>
                <a:effectLst/>
                <a:latin typeface="Times New Roman" panose="02020603050405020304" pitchFamily="18" charset="0"/>
                <a:cs typeface="Times New Roman" panose="02020603050405020304" pitchFamily="18" charset="0"/>
              </a:rPr>
              <a:t>β</a:t>
            </a:r>
            <a:r>
              <a:rPr lang="en-US" sz="1800" b="0" i="1" baseline="-25000" dirty="0" err="1">
                <a:solidFill>
                  <a:srgbClr val="333333"/>
                </a:solidFill>
                <a:effectLst/>
                <a:latin typeface="Times New Roman" panose="02020603050405020304" pitchFamily="18" charset="0"/>
                <a:cs typeface="Times New Roman" panose="02020603050405020304" pitchFamily="18" charset="0"/>
              </a:rPr>
              <a:t>m,i</a:t>
            </a:r>
            <a:r>
              <a:rPr lang="en-US" sz="1800" b="0" i="0" dirty="0">
                <a:solidFill>
                  <a:srgbClr val="333333"/>
                </a:solidFill>
                <a:effectLst/>
                <a:latin typeface="Times New Roman" panose="02020603050405020304" pitchFamily="18" charset="0"/>
                <a:cs typeface="Times New Roman" panose="02020603050405020304" pitchFamily="18" charset="0"/>
              </a:rPr>
              <a:t> are constant values associated with the </a:t>
            </a:r>
            <a:r>
              <a:rPr lang="en-US" sz="1800" b="0" i="1" dirty="0" err="1">
                <a:solidFill>
                  <a:srgbClr val="333333"/>
                </a:solidFill>
                <a:effectLst/>
                <a:latin typeface="Times New Roman" panose="02020603050405020304" pitchFamily="18" charset="0"/>
                <a:cs typeface="Times New Roman" panose="02020603050405020304" pitchFamily="18" charset="0"/>
              </a:rPr>
              <a:t>i</a:t>
            </a:r>
            <a:r>
              <a:rPr lang="en-US" sz="1800" b="0" i="0" dirty="0" err="1">
                <a:solidFill>
                  <a:srgbClr val="333333"/>
                </a:solidFill>
                <a:effectLst/>
                <a:latin typeface="Times New Roman" panose="02020603050405020304" pitchFamily="18" charset="0"/>
                <a:cs typeface="Times New Roman" panose="02020603050405020304" pitchFamily="18" charset="0"/>
              </a:rPr>
              <a:t>-th</a:t>
            </a:r>
            <a:r>
              <a:rPr lang="en-US" sz="1800" b="0" i="0" dirty="0">
                <a:solidFill>
                  <a:srgbClr val="333333"/>
                </a:solidFill>
                <a:effectLst/>
                <a:latin typeface="Times New Roman" panose="02020603050405020304" pitchFamily="18" charset="0"/>
                <a:cs typeface="Times New Roman" panose="02020603050405020304" pitchFamily="18" charset="0"/>
              </a:rPr>
              <a:t> feature extractor.  </a:t>
            </a:r>
            <a:r>
              <a:rPr lang="en-US" sz="1800" b="0" i="1" dirty="0" err="1">
                <a:solidFill>
                  <a:srgbClr val="333333"/>
                </a:solidFill>
                <a:effectLst/>
                <a:latin typeface="Times New Roman" panose="02020603050405020304" pitchFamily="18" charset="0"/>
                <a:cs typeface="Times New Roman" panose="02020603050405020304" pitchFamily="18" charset="0"/>
              </a:rPr>
              <a:t>θ</a:t>
            </a:r>
            <a:r>
              <a:rPr lang="en-US" sz="1800" b="0" i="1" baseline="-25000" dirty="0" err="1">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 is the decision threshold for the </a:t>
            </a:r>
            <a:r>
              <a:rPr lang="en-US" sz="1800" b="0" i="1" dirty="0">
                <a:solidFill>
                  <a:srgbClr val="333333"/>
                </a:solidFill>
                <a:effectLst/>
                <a:latin typeface="Times New Roman" panose="02020603050405020304" pitchFamily="18" charset="0"/>
                <a:cs typeface="Times New Roman" panose="02020603050405020304" pitchFamily="18" charset="0"/>
              </a:rPr>
              <a:t>m</a:t>
            </a:r>
            <a:r>
              <a:rPr lang="en-US" sz="1800" b="0" i="0" dirty="0">
                <a:solidFill>
                  <a:srgbClr val="333333"/>
                </a:solidFill>
                <a:effectLst/>
                <a:latin typeface="Times New Roman" panose="02020603050405020304" pitchFamily="18" charset="0"/>
                <a:cs typeface="Times New Roman" panose="02020603050405020304" pitchFamily="18" charset="0"/>
              </a:rPr>
              <a:t>-</a:t>
            </a:r>
            <a:r>
              <a:rPr lang="en-US" sz="1800" b="0" i="0" dirty="0" err="1">
                <a:solidFill>
                  <a:srgbClr val="333333"/>
                </a:solidFill>
                <a:effectLst/>
                <a:latin typeface="Times New Roman" panose="02020603050405020304" pitchFamily="18" charset="0"/>
                <a:cs typeface="Times New Roman" panose="02020603050405020304" pitchFamily="18" charset="0"/>
              </a:rPr>
              <a:t>th</a:t>
            </a:r>
            <a:r>
              <a:rPr lang="en-US" sz="1800" b="0" i="0" dirty="0">
                <a:solidFill>
                  <a:srgbClr val="333333"/>
                </a:solidFill>
                <a:effectLst/>
                <a:latin typeface="Times New Roman" panose="02020603050405020304" pitchFamily="18" charset="0"/>
                <a:cs typeface="Times New Roman" panose="02020603050405020304" pitchFamily="18" charset="0"/>
              </a:rPr>
              <a:t> classifier.</a:t>
            </a:r>
            <a:endParaRPr lang="en-US" sz="1800" dirty="0">
              <a:latin typeface="Times New Roman" panose="02020603050405020304" pitchFamily="18" charset="0"/>
              <a:cs typeface="Times New Roman" panose="02020603050405020304" pitchFamily="18" charset="0"/>
            </a:endParaRPr>
          </a:p>
          <a:p>
            <a:endParaRPr lang="en-IN" sz="1800" dirty="0"/>
          </a:p>
        </p:txBody>
      </p:sp>
      <p:sp>
        <p:nvSpPr>
          <p:cNvPr id="4" name="Slide Number Placeholder 3">
            <a:extLst>
              <a:ext uri="{FF2B5EF4-FFF2-40B4-BE49-F238E27FC236}">
                <a16:creationId xmlns:a16="http://schemas.microsoft.com/office/drawing/2014/main" id="{37ED2F41-FF07-BFEF-2339-16F120D52FFF}"/>
              </a:ext>
            </a:extLst>
          </p:cNvPr>
          <p:cNvSpPr>
            <a:spLocks noGrp="1"/>
          </p:cNvSpPr>
          <p:nvPr>
            <p:ph type="sldNum" sz="quarter" idx="10"/>
          </p:nvPr>
        </p:nvSpPr>
        <p:spPr/>
        <p:txBody>
          <a:bodyPr/>
          <a:lstStyle/>
          <a:p>
            <a:fld id="{B6F15528-21DE-4FAA-801E-634DDDAF4B2B}" type="slidenum">
              <a:rPr lang="en-US" smtClean="0"/>
              <a:t>9</a:t>
            </a:fld>
            <a:endParaRPr lang="en-US" dirty="0"/>
          </a:p>
        </p:txBody>
      </p:sp>
      <p:pic>
        <p:nvPicPr>
          <p:cNvPr id="8" name="Picture 4" descr="viola-jones-classifier-eq1">
            <a:extLst>
              <a:ext uri="{FF2B5EF4-FFF2-40B4-BE49-F238E27FC236}">
                <a16:creationId xmlns:a16="http://schemas.microsoft.com/office/drawing/2014/main" id="{FB59D95C-6FF9-9D9E-36A1-4CB56224BE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9506" y="2416893"/>
            <a:ext cx="1661093" cy="1012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37E55FAC-56ED-EE59-F456-A14A8B9790A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3483668"/>
            <a:ext cx="4038600" cy="7590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AC9945E-5262-6B72-3C15-917A50F49D54}"/>
              </a:ext>
            </a:extLst>
          </p:cNvPr>
          <p:cNvSpPr txBox="1"/>
          <p:nvPr/>
        </p:nvSpPr>
        <p:spPr>
          <a:xfrm>
            <a:off x="4572000" y="4710554"/>
            <a:ext cx="4601816"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Figure 4</a:t>
            </a:r>
            <a:r>
              <a:rPr lang="en-IN" sz="1800" dirty="0">
                <a:latin typeface="Times New Roman" panose="02020603050405020304" pitchFamily="18" charset="0"/>
                <a:cs typeface="Times New Roman" panose="02020603050405020304" pitchFamily="18" charset="0"/>
              </a:rPr>
              <a:t>: Object detection via Viola Filter</a:t>
            </a:r>
          </a:p>
        </p:txBody>
      </p:sp>
    </p:spTree>
    <p:extLst>
      <p:ext uri="{BB962C8B-B14F-4D97-AF65-F5344CB8AC3E}">
        <p14:creationId xmlns:p14="http://schemas.microsoft.com/office/powerpoint/2010/main" val="3048471720"/>
      </p:ext>
    </p:extLst>
  </p:cSld>
  <p:clrMapOvr>
    <a:masterClrMapping/>
  </p:clrMapOvr>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1643</Words>
  <Application>Microsoft Office PowerPoint</Application>
  <PresentationFormat>On-screen Show (4:3)</PresentationFormat>
  <Paragraphs>226</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Courier New</vt:lpstr>
      <vt:lpstr>Times New Roman</vt:lpstr>
      <vt:lpstr>Theme1</vt:lpstr>
      <vt:lpstr>DROWSY DRIVER DETECTION USING MACHINE LEARNING</vt:lpstr>
      <vt:lpstr>                   Presentation Outline </vt:lpstr>
      <vt:lpstr>PowerPoint Presentation</vt:lpstr>
      <vt:lpstr>            2. Objectives</vt:lpstr>
      <vt:lpstr>3. Methodology  </vt:lpstr>
      <vt:lpstr>PowerPoint Presentation</vt:lpstr>
      <vt:lpstr>PowerPoint Presentation</vt:lpstr>
      <vt:lpstr>PowerPoint Presentation</vt:lpstr>
      <vt:lpstr>PowerPoint Presentation</vt:lpstr>
      <vt:lpstr>4. Literature Review</vt:lpstr>
      <vt:lpstr>PowerPoint Presentation</vt:lpstr>
      <vt:lpstr>PowerPoint Presentation</vt:lpstr>
      <vt:lpstr>PowerPoint Presentation</vt:lpstr>
      <vt:lpstr>PowerPoint Presentation</vt:lpstr>
      <vt:lpstr>6. Completed Work  </vt:lpstr>
      <vt:lpstr>PowerPoint Presentation</vt:lpstr>
      <vt:lpstr>PowerPoint Presentation</vt:lpstr>
      <vt:lpstr>PowerPoint Presentation</vt:lpstr>
      <vt:lpstr>PowerPoint Presentation</vt:lpstr>
      <vt:lpstr>PowerPoint Presentation</vt:lpstr>
      <vt:lpstr>        7. Inference</vt:lpstr>
      <vt:lpstr>        8.References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Prototype Design of Smart Home System Base on  LoRa  </dc:title>
  <cp:lastModifiedBy>VISHAK VISHWANATHA KOTEMANE - 221039002 - MSISMPL</cp:lastModifiedBy>
  <cp:revision>19</cp:revision>
  <dcterms:modified xsi:type="dcterms:W3CDTF">2022-12-22T03:04:32Z</dcterms:modified>
</cp:coreProperties>
</file>